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sldIdLst>
    <p:sldId id="296" r:id="rId2"/>
    <p:sldId id="257" r:id="rId3"/>
    <p:sldId id="295" r:id="rId4"/>
    <p:sldId id="268" r:id="rId5"/>
    <p:sldId id="284" r:id="rId6"/>
    <p:sldId id="258" r:id="rId7"/>
    <p:sldId id="261" r:id="rId8"/>
    <p:sldId id="271" r:id="rId9"/>
    <p:sldId id="285" r:id="rId10"/>
    <p:sldId id="269" r:id="rId11"/>
    <p:sldId id="262" r:id="rId12"/>
    <p:sldId id="286" r:id="rId13"/>
    <p:sldId id="275" r:id="rId14"/>
    <p:sldId id="288" r:id="rId15"/>
    <p:sldId id="264" r:id="rId16"/>
    <p:sldId id="289" r:id="rId17"/>
    <p:sldId id="290" r:id="rId18"/>
    <p:sldId id="293" r:id="rId19"/>
    <p:sldId id="294" r:id="rId20"/>
    <p:sldId id="297" r:id="rId21"/>
    <p:sldId id="266" r:id="rId22"/>
    <p:sldId id="292" r:id="rId23"/>
  </p:sldIdLst>
  <p:sldSz cx="18288000" cy="10287000"/>
  <p:notesSz cx="10287000" cy="18288000"/>
  <p:embeddedFontLst>
    <p:embeddedFont>
      <p:font typeface="Aharoni" panose="020B0600000101010101" charset="-79"/>
      <p:bold r:id="rId25"/>
    </p:embeddedFont>
    <p:embeddedFont>
      <p:font typeface="나눔바른고딕" panose="020B0600000101010101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8084DA"/>
    <a:srgbClr val="ABB7ED"/>
    <a:srgbClr val="F5F6F6"/>
    <a:srgbClr val="AEBBF2"/>
    <a:srgbClr val="342852"/>
    <a:srgbClr val="292E8B"/>
    <a:srgbClr val="D9D9D9"/>
    <a:srgbClr val="5E76DC"/>
    <a:srgbClr val="4F5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589" autoAdjust="0"/>
  </p:normalViewPr>
  <p:slideViewPr>
    <p:cSldViewPr>
      <p:cViewPr varScale="1">
        <p:scale>
          <a:sx n="37" d="100"/>
          <a:sy n="37" d="100"/>
        </p:scale>
        <p:origin x="1742" y="58"/>
      </p:cViewPr>
      <p:guideLst>
        <p:guide orient="horz" pos="2088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90946D6-7572-43D7-8484-A41E9FC632BF}" type="datetimeFigureOut">
              <a:rPr lang="ko-KR" altLang="en-US" smtClean="0"/>
              <a:pPr/>
              <a:t>2022-10-20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7063E0D7-DDA8-4269-8316-E30C2D793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32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ko-KR" altLang="en-US" baseline="0" dirty="0" smtClean="0"/>
              <a:t> 저희는 다양한 데이터를 활용해 교육소외지수를 개발하고 이를 이용하여 교육 격차를 해결할 수 있는 교육 프로그램을 우선 배치 할 초등학교를 선정해 보았습니다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지금부터 그 과정에</a:t>
            </a:r>
            <a:r>
              <a:rPr lang="ko-KR" altLang="en-US" baseline="0" dirty="0" smtClean="0"/>
              <a:t> 대해 소개 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230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논문을 토대로 재정의한 교육격차원인 변수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가지를 </a:t>
            </a:r>
            <a:endParaRPr lang="en-US" altLang="ko-KR" dirty="0" smtClean="0"/>
          </a:p>
          <a:p>
            <a:r>
              <a:rPr lang="ko-KR" altLang="en-US" dirty="0" smtClean="0"/>
              <a:t>여러가지 데이터 셋을 활용해 지표로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각각의 데이터를 전처리 하여 자치구별로 지표를 </a:t>
            </a:r>
            <a:r>
              <a:rPr lang="ko-KR" altLang="en-US" dirty="0" err="1" smtClean="0"/>
              <a:t>얻어내었고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사용된 데이터에 대한 설명은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28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자치구별</a:t>
            </a:r>
            <a:r>
              <a:rPr lang="ko-KR" altLang="en-US" baseline="0" dirty="0" smtClean="0"/>
              <a:t> 지표를 비교하여 </a:t>
            </a:r>
            <a:r>
              <a:rPr lang="ko-KR" altLang="en-US" baseline="0" dirty="0" err="1" smtClean="0"/>
              <a:t>나타지도입니다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색이 </a:t>
            </a:r>
            <a:r>
              <a:rPr lang="ko-KR" altLang="en-US" dirty="0"/>
              <a:t>짙어질 수록 해당 지표가 높음을 </a:t>
            </a:r>
            <a:r>
              <a:rPr lang="ko-KR" altLang="en-US" dirty="0" smtClean="0"/>
              <a:t>의미합니다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전반적으로 지표에 따라 자치구별</a:t>
            </a:r>
            <a:r>
              <a:rPr lang="ko-KR" altLang="en-US" baseline="0" dirty="0" smtClean="0"/>
              <a:t> 유의미한</a:t>
            </a:r>
            <a:r>
              <a:rPr lang="ko-KR" altLang="en-US" dirty="0" smtClean="0"/>
              <a:t> </a:t>
            </a:r>
            <a:r>
              <a:rPr lang="ko-KR" altLang="en-US" dirty="0"/>
              <a:t>차이를 </a:t>
            </a:r>
            <a:r>
              <a:rPr lang="ko-KR" altLang="en-US" dirty="0" smtClean="0"/>
              <a:t>보이지만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지표 및 순위에 따라 뚜렷하게 구별되지 않는 자치구도 존재함을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이를 보완하기 </a:t>
            </a:r>
            <a:r>
              <a:rPr lang="ko-KR" altLang="en-US" dirty="0" smtClean="0"/>
              <a:t>위해 각 지표에 </a:t>
            </a:r>
            <a:r>
              <a:rPr lang="ko-KR" altLang="en-US" dirty="0"/>
              <a:t>가중치를 </a:t>
            </a:r>
            <a:r>
              <a:rPr lang="ko-KR" altLang="en-US" dirty="0" smtClean="0"/>
              <a:t>부여하여 최종 교육격차소외지수를 산정하고자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본격적으로 가중치를 적용해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개발해보도록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979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가중치 분석에 계층 분석 기법 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ahp</a:t>
            </a:r>
            <a:r>
              <a:rPr lang="ko-KR" altLang="en-US" dirty="0" smtClean="0"/>
              <a:t>분석 방법을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Ahp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분석이란 다수의 요소들을 계층적으로 분류하여 </a:t>
            </a:r>
            <a:r>
              <a:rPr lang="ko-KR" altLang="en-US" dirty="0" err="1" smtClean="0"/>
              <a:t>쌍대비교를</a:t>
            </a:r>
            <a:r>
              <a:rPr lang="ko-KR" altLang="en-US" dirty="0" smtClean="0"/>
              <a:t> 통해 요소별 가중치를 산출하여 최적의 대안을 선정하는 기법입니다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29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Ahp</a:t>
            </a:r>
            <a:r>
              <a:rPr lang="ko-KR" altLang="en-US" dirty="0" smtClean="0"/>
              <a:t>분석을 위해서는 각 </a:t>
            </a:r>
            <a:r>
              <a:rPr lang="ko-KR" altLang="en-US" dirty="0" err="1" smtClean="0"/>
              <a:t>지표별</a:t>
            </a:r>
            <a:r>
              <a:rPr lang="ko-KR" altLang="en-US" dirty="0" smtClean="0"/>
              <a:t> 상대적인 중요도를 산출하는 사전 작업이 필요합니다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위해 현업에 종사하고 있는 초등교사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명을 대상으로 설문을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3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결과를 바탕으로 </a:t>
            </a:r>
            <a:r>
              <a:rPr lang="ko-KR" altLang="en-US" dirty="0" smtClean="0"/>
              <a:t>엑셀을 활용하여 </a:t>
            </a:r>
            <a:r>
              <a:rPr lang="en-US" altLang="ko-KR" dirty="0" err="1" smtClean="0"/>
              <a:t>ahp</a:t>
            </a:r>
            <a:r>
              <a:rPr lang="ko-KR" altLang="en-US" dirty="0" smtClean="0"/>
              <a:t>분석 기법을 적용해 가중치를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8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최종적으로 산출된 가중치를 각 지표에 반영하여 각 자치구별 최종 교육소외지수를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442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분석 결과에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92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산출된 교육소외지수 </a:t>
            </a:r>
            <a:r>
              <a:rPr lang="ko-KR" altLang="en-US" baseline="0" dirty="0" smtClean="0"/>
              <a:t>상위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자치구를 프로그램 우선 </a:t>
            </a:r>
            <a:r>
              <a:rPr lang="ko-KR" altLang="en-US" baseline="0" dirty="0" err="1" smtClean="0"/>
              <a:t>배치구로</a:t>
            </a:r>
            <a:r>
              <a:rPr lang="ko-KR" altLang="en-US" baseline="0" dirty="0" smtClean="0"/>
              <a:t> 선정하였습니다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앞에 보시는 것과 같이 용산구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금천구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중구 순으로 상위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자치구가 선정되었습니다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855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선정된 자치구 별로</a:t>
            </a:r>
            <a:endParaRPr lang="en-US" altLang="ko-KR" dirty="0" smtClean="0"/>
          </a:p>
          <a:p>
            <a:r>
              <a:rPr lang="ko-KR" altLang="en-US" dirty="0" smtClean="0"/>
              <a:t>실질적으로 프로그램이 시행 될 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초등학교를 결정하였습니다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초등학교 선정에는 현재 시행되고 있는 방과후학교 </a:t>
            </a:r>
            <a:r>
              <a:rPr lang="ko-KR" altLang="en-US" dirty="0" err="1" smtClean="0"/>
              <a:t>프로그램수</a:t>
            </a:r>
            <a:r>
              <a:rPr lang="ko-KR" altLang="en-US" dirty="0" smtClean="0"/>
              <a:t> 및 참여 학생수를 활용하였습니다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진행중인 방과후 학교 프로그램수가 적을수록 우선순위를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수의 프로그램을 실행중인 학교 간에는 참여 학생 수에 따라 우선순위를 부여했습니다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최종 선정된 초등학교는</a:t>
            </a:r>
            <a:r>
              <a:rPr lang="ko-KR" altLang="en-US" baseline="0" dirty="0" smtClean="0"/>
              <a:t> 다음과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75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산정한 교육소외지수를 활용하여 대면 프로그램을 각 초등학교에 배치한다면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대면 프로그램의 효율성을 증대시킬 수 있고</a:t>
            </a:r>
            <a:r>
              <a:rPr lang="ko-KR" altLang="en-US" baseline="0" dirty="0" smtClean="0"/>
              <a:t> 교육 격차 해소에 필요한 인력을 적절한 곳에 효율적으로 배치할 수 있을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교육 소외 지수를 다양한 정책에 활용하여 여러가지 방향성을 제시할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지표를 꾸준히 업데이트하고 모니터링 한다면 각 지역 및 초등학교에 </a:t>
            </a:r>
            <a:r>
              <a:rPr lang="ko-KR" altLang="en-US" baseline="0" dirty="0" err="1" smtClean="0"/>
              <a:t>시기적절한</a:t>
            </a:r>
            <a:r>
              <a:rPr lang="ko-KR" altLang="en-US" baseline="0" dirty="0" smtClean="0"/>
              <a:t> 조치를 취할 수 있을 것으로 예상됩니다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784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활용된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10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18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전체 분석 과정에 대해서 간략하게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먼저 분석 </a:t>
            </a:r>
            <a:r>
              <a:rPr lang="ko-KR" altLang="en-US" dirty="0" smtClean="0"/>
              <a:t>배경을 바탕으로 목표와 변수를 </a:t>
            </a:r>
            <a:r>
              <a:rPr lang="ko-KR" altLang="en-US" dirty="0" smtClean="0"/>
              <a:t>설정합니다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교육 격차 원인과 대치되는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데이터를 활용해 지표 설정 및 분석을 진행합니다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그렇게 분석된 데이터들에 가중치를 적용하여 자치구 별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개발합니다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바탕으로 프로그램을 우선 배정할 자치구 및 초등학교를 선정합니다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개발한 교육 소외 지수의 활용방안을 제시하며 </a:t>
            </a:r>
            <a:r>
              <a:rPr lang="ko-KR" altLang="en-US" dirty="0" smtClean="0"/>
              <a:t>분석을 마무리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36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본격적으로 분석 내용을 소개드리기에 앞서 해당 주제를 선정하게 된 배경을 소개하고자 합니다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44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코로나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의 장기화로 </a:t>
            </a:r>
            <a:r>
              <a:rPr lang="ko-KR" altLang="en-US" dirty="0" smtClean="0"/>
              <a:t>인한 </a:t>
            </a:r>
            <a:r>
              <a:rPr lang="ko-KR" altLang="en-US" dirty="0" err="1" smtClean="0"/>
              <a:t>교육격차에</a:t>
            </a:r>
            <a:r>
              <a:rPr lang="ko-KR" altLang="en-US" dirty="0" smtClean="0"/>
              <a:t> 대한 기사를 접해 본신 경험이 </a:t>
            </a:r>
            <a:r>
              <a:rPr lang="ko-KR" altLang="en-US" dirty="0" smtClean="0"/>
              <a:t>있으신가요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저희는 </a:t>
            </a:r>
            <a:r>
              <a:rPr lang="ko-KR" altLang="en-US" dirty="0" smtClean="0"/>
              <a:t>코로나로 인해 심각성이 대두되기는 하였지만 이전부터 꾸준히 사회적 문제로 언급되어온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교육격차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집중하였습니다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지금까지 지속적으로 교육 격차 해소를 위한 다양한 노력이 있어왔지만 실질적으로 뚜렷한 효과를 발휘하고 있지는 못한 실정입니다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온라인강의</a:t>
            </a:r>
            <a:r>
              <a:rPr lang="ko-KR" altLang="en-US" baseline="0" dirty="0" smtClean="0"/>
              <a:t> 무료제공 등 </a:t>
            </a:r>
            <a:r>
              <a:rPr lang="ko-KR" altLang="en-US" baseline="0" dirty="0" err="1" smtClean="0"/>
              <a:t>비대면적인</a:t>
            </a:r>
            <a:r>
              <a:rPr lang="ko-KR" altLang="en-US" baseline="0" dirty="0" smtClean="0"/>
              <a:t> 지원이 있었지만 이에 대한 여론의 반응은 좋지 못했고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비대면적</a:t>
            </a:r>
            <a:r>
              <a:rPr lang="ko-KR" altLang="en-US" baseline="0" dirty="0" smtClean="0"/>
              <a:t> 해결보다는 대면 프로그램 실시 등 실질적으로 학생들과 상호작용 할 수 있는 프로그램의 필요성이 필요하다고 판단했습니다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그러나 대면으로 모든 학교에 프로그램을 배치하기에는 현실적인 어려움이 존재했고</a:t>
            </a:r>
            <a:endParaRPr lang="en-US" altLang="ko-KR" dirty="0" smtClean="0"/>
          </a:p>
          <a:p>
            <a:r>
              <a:rPr lang="ko-KR" altLang="en-US" dirty="0" smtClean="0"/>
              <a:t>교육 격차</a:t>
            </a:r>
            <a:r>
              <a:rPr lang="ko-KR" altLang="en-US" baseline="0" dirty="0" smtClean="0"/>
              <a:t> 해소가 가장 절실한 지역부터 점진적으로 문제를 해결해 나간다면 더 효율적이고 효과적인 해결을 할 수 있을 것이라고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</a:t>
            </a:r>
            <a:r>
              <a:rPr lang="ko-KR" altLang="en-US" baseline="0" dirty="0" err="1" smtClean="0"/>
              <a:t>교육격차가</a:t>
            </a:r>
            <a:r>
              <a:rPr lang="ko-KR" altLang="en-US" baseline="0" dirty="0" smtClean="0"/>
              <a:t> 해소 프로그램이 가장 절실한 자치구를 선정하고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자치구내의</a:t>
            </a:r>
            <a:r>
              <a:rPr lang="ko-KR" altLang="en-US" baseline="0" dirty="0" smtClean="0"/>
              <a:t> 초등학교를 선정해 교육격차 해소 프로그램을 적용하고자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4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교육 격차 해소가 우선적으로 배치될 지역을 선정하기 위해서는 각 지역의 상대적인 심각성을 비교하기 위한 척도가 필요합니다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척도를 교육 </a:t>
            </a:r>
            <a:r>
              <a:rPr lang="ko-KR" altLang="en-US" baseline="0" dirty="0" err="1" smtClean="0"/>
              <a:t>소외지수라</a:t>
            </a:r>
            <a:r>
              <a:rPr lang="ko-KR" altLang="en-US" baseline="0" dirty="0" smtClean="0"/>
              <a:t> 정의하고</a:t>
            </a:r>
            <a:r>
              <a:rPr lang="en-US" altLang="ko-KR" baseline="0" dirty="0" smtClean="0"/>
              <a:t>, 7</a:t>
            </a:r>
            <a:r>
              <a:rPr lang="ko-KR" altLang="en-US" baseline="0" dirty="0" smtClean="0"/>
              <a:t>가지 교육 격차 원인을 바탕으로 이를 개발하였습니다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56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교육 격차 지수 개발을 위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해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 사용된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7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가지 교육 격차</a:t>
            </a:r>
            <a:r>
              <a:rPr lang="ko-KR" altLang="en-US" sz="1000" b="0" u="none" baseline="0" dirty="0" smtClean="0">
                <a:latin typeface="나눔바른고딕" panose="020B0603020101020101" pitchFamily="50" charset="-127"/>
                <a:ea typeface="나눔바른고딕" panose="020B0603020101020101"/>
              </a:rPr>
              <a:t> 원인은 </a:t>
            </a:r>
            <a:endParaRPr lang="en-US" altLang="ko-KR" sz="100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교육격차 </a:t>
            </a:r>
            <a:r>
              <a:rPr lang="ko-KR" altLang="en-US" sz="1000" b="0" u="none" dirty="0" err="1" smtClean="0">
                <a:latin typeface="나눔바른고딕" panose="020B0603020101020101" pitchFamily="50" charset="-127"/>
                <a:ea typeface="나눔바른고딕" panose="020B0603020101020101"/>
              </a:rPr>
              <a:t>실증연구의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 체계적 분석 이라는 논문을 토대로 선정하였습니다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.</a:t>
            </a:r>
          </a:p>
          <a:p>
            <a:endParaRPr lang="en-US" altLang="ko-KR" sz="100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다음 표에서 보여지는 </a:t>
            </a:r>
            <a:r>
              <a:rPr lang="ko-KR" altLang="en-US" sz="1000" b="0" u="none" dirty="0" err="1" smtClean="0">
                <a:latin typeface="나눔바른고딕" panose="020B0603020101020101" pitchFamily="50" charset="-127"/>
                <a:ea typeface="나눔바른고딕" panose="020B0603020101020101"/>
              </a:rPr>
              <a:t>격차원인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 중 거주지역을 제외한 총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7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가지 원인을 해당 변수들로 재정의 하여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data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분석을 실시하였습니다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.</a:t>
            </a:r>
            <a:endParaRPr lang="en-US" altLang="ko-KR" sz="105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92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선정된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변수를 바탕으로 지표를 설정하고 분석한 내용에 대해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5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6958-A814-4195-8A4C-73A604600C96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4121-8EB1-4347-9246-73D5F9D26985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18E5-377D-43D7-95B7-F5CFA7AAFF62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7D6-EF6E-45A0-A69D-C07D71055D95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C215-8585-467D-8558-3A77AEE0476C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89A0-39E0-47D6-A95B-5700A7A27ABB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A145397-BFC1-DFDB-42E3-BBF642E5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782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7C89-0D29-4EFA-9E43-04E41D217158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62CA-C043-4C99-89FC-7AF2EFD9D1F8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1A63-ECE1-4493-A413-2BCA9EF5C00A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59D33-4CEF-F6E9-54CC-73763978EBB5}"/>
              </a:ext>
            </a:extLst>
          </p:cNvPr>
          <p:cNvSpPr txBox="1">
            <a:spLocks/>
          </p:cNvSpPr>
          <p:nvPr userDrawn="1"/>
        </p:nvSpPr>
        <p:spPr>
          <a:xfrm>
            <a:off x="160782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0066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0C8F2-F94B-4AEF-94FE-FDCDA1AC4317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E9B1-4F4B-4E64-BAD5-D816736BE80A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fld id="{E59659E2-6811-4F35-A72B-A01D303BD162}" type="datetime1">
              <a:rPr lang="en-US" altLang="ko-KR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0066"/>
                </a:solidFill>
                <a:latin typeface="나눔바른고딕" panose="020B060302010102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ver.me/GGUJLTTD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seoul.go.kr/dataList/10714/S/2/datasetView.do" TargetMode="External"/><Relationship Id="rId3" Type="http://schemas.openxmlformats.org/officeDocument/2006/relationships/hyperlink" Target="https://data.seoul.go.kr/dataList/10812/S/2/datasetView.do" TargetMode="External"/><Relationship Id="rId7" Type="http://schemas.openxmlformats.org/officeDocument/2006/relationships/hyperlink" Target="http://data.seoul.go.kr/dataList/10996/S/2/datasetView.do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seoul.go.kr/dataList/437/S/2/datasetView.do" TargetMode="External"/><Relationship Id="rId11" Type="http://schemas.openxmlformats.org/officeDocument/2006/relationships/hyperlink" Target="https://www.schoolinfo.go.kr/ng/go/pnnggo_a01_l2.do" TargetMode="External"/><Relationship Id="rId5" Type="http://schemas.openxmlformats.org/officeDocument/2006/relationships/hyperlink" Target="http://data.seoul.go.kr/dataList/198/S/2/datasetView.do" TargetMode="External"/><Relationship Id="rId10" Type="http://schemas.openxmlformats.org/officeDocument/2006/relationships/hyperlink" Target="http://data.seoul.go.kr/dataList/10272/S/2/datasetView.do" TargetMode="External"/><Relationship Id="rId4" Type="http://schemas.openxmlformats.org/officeDocument/2006/relationships/hyperlink" Target="http://data.seoul.go.kr/dataList/OA-15564/F/1/datasetView.do" TargetMode="External"/><Relationship Id="rId9" Type="http://schemas.openxmlformats.org/officeDocument/2006/relationships/hyperlink" Target="http://data.seoul.go.kr/dataList/196/S/2/datasetView.d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71C4450-5478-5EBB-74BB-E095335D5903}"/>
              </a:ext>
            </a:extLst>
          </p:cNvPr>
          <p:cNvSpPr/>
          <p:nvPr/>
        </p:nvSpPr>
        <p:spPr>
          <a:xfrm rot="10800000">
            <a:off x="12567586" y="-75158"/>
            <a:ext cx="11511613" cy="9790658"/>
          </a:xfrm>
          <a:prstGeom prst="triangle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3794" y="-1"/>
            <a:ext cx="14404206" cy="10287001"/>
            <a:chOff x="3883794" y="-1"/>
            <a:chExt cx="14404206" cy="102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t="11392" r="7003" b="11382"/>
            <a:stretch/>
          </p:blipFill>
          <p:spPr>
            <a:xfrm>
              <a:off x="3883794" y="-1"/>
              <a:ext cx="14404206" cy="102870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6056" y="7670782"/>
            <a:ext cx="3542043" cy="56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BAE00-0820-D890-F08F-906CA1EC2010}"/>
              </a:ext>
            </a:extLst>
          </p:cNvPr>
          <p:cNvSpPr txBox="1"/>
          <p:nvPr/>
        </p:nvSpPr>
        <p:spPr>
          <a:xfrm>
            <a:off x="2472957" y="2400300"/>
            <a:ext cx="9144000" cy="433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교육소외지수 개발 및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활용한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교육프로그램 우선배치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 입지 선정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41D5C546-F6C2-205F-3922-E22DC33DA3D9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CA3A9951-FFE8-CEEC-957D-77623C1907EB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A71752F8-E5D5-68F4-2B6F-325E1BADCDD0}"/>
                </a:ext>
              </a:extLst>
            </p:cNvPr>
            <p:cNvSpPr txBox="1"/>
            <p:nvPr/>
          </p:nvSpPr>
          <p:spPr>
            <a:xfrm>
              <a:off x="1193252" y="475539"/>
              <a:ext cx="53129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지표 설정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DATA</a:t>
              </a:r>
              <a:endPara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B79B045C-1190-B91B-128C-FF815D36F465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42" name="모서리가 둥근 직사각형 7">
            <a:extLst>
              <a:ext uri="{FF2B5EF4-FFF2-40B4-BE49-F238E27FC236}">
                <a16:creationId xmlns:a16="http://schemas.microsoft.com/office/drawing/2014/main" id="{9202CC64-4ADE-3FA9-6057-030FA8EE6BF6}"/>
              </a:ext>
            </a:extLst>
          </p:cNvPr>
          <p:cNvSpPr/>
          <p:nvPr/>
        </p:nvSpPr>
        <p:spPr>
          <a:xfrm>
            <a:off x="4062845" y="2576851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사교육 참여 지표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F459292E-37E5-27A4-D94C-CD7B92835F2E}"/>
              </a:ext>
            </a:extLst>
          </p:cNvPr>
          <p:cNvSpPr/>
          <p:nvPr/>
        </p:nvSpPr>
        <p:spPr>
          <a:xfrm>
            <a:off x="4067345" y="3650011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가정의 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SES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사회경제적지위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)</a:t>
            </a:r>
          </a:p>
        </p:txBody>
      </p:sp>
      <p:sp>
        <p:nvSpPr>
          <p:cNvPr id="44" name="모서리가 둥근 직사각형 12">
            <a:extLst>
              <a:ext uri="{FF2B5EF4-FFF2-40B4-BE49-F238E27FC236}">
                <a16:creationId xmlns:a16="http://schemas.microsoft.com/office/drawing/2014/main" id="{174C316A-9B9A-BB0F-EAFC-3B7F0EC3B3CC}"/>
              </a:ext>
            </a:extLst>
          </p:cNvPr>
          <p:cNvSpPr/>
          <p:nvPr/>
        </p:nvSpPr>
        <p:spPr>
          <a:xfrm>
            <a:off x="4064804" y="468275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부모의 자녀 기대 및 지원 지표</a:t>
            </a:r>
          </a:p>
        </p:txBody>
      </p:sp>
      <p:sp>
        <p:nvSpPr>
          <p:cNvPr id="45" name="모서리가 둥근 직사각형 14">
            <a:extLst>
              <a:ext uri="{FF2B5EF4-FFF2-40B4-BE49-F238E27FC236}">
                <a16:creationId xmlns:a16="http://schemas.microsoft.com/office/drawing/2014/main" id="{147CF8BA-F207-3841-1631-C6E6F674B0E7}"/>
              </a:ext>
            </a:extLst>
          </p:cNvPr>
          <p:cNvSpPr/>
          <p:nvPr/>
        </p:nvSpPr>
        <p:spPr>
          <a:xfrm>
            <a:off x="4059082" y="5711339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바른고딕" panose="020B0603020101020101" pitchFamily="50" charset="-127"/>
              </a:rPr>
              <a:t>편부모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가정 지표</a:t>
            </a: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:a16="http://schemas.microsoft.com/office/drawing/2014/main" id="{1ACC1FF4-C938-7012-8E29-F1D2C55A83AF}"/>
              </a:ext>
            </a:extLst>
          </p:cNvPr>
          <p:cNvSpPr/>
          <p:nvPr/>
        </p:nvSpPr>
        <p:spPr>
          <a:xfrm>
            <a:off x="4062579" y="771811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교육환경지표</a:t>
            </a:r>
          </a:p>
        </p:txBody>
      </p:sp>
      <p:sp>
        <p:nvSpPr>
          <p:cNvPr id="47" name="모서리가 둥근 직사각형 14">
            <a:extLst>
              <a:ext uri="{FF2B5EF4-FFF2-40B4-BE49-F238E27FC236}">
                <a16:creationId xmlns:a16="http://schemas.microsoft.com/office/drawing/2014/main" id="{505AD072-7BE3-9C5F-F1D7-F15B7FDE4459}"/>
              </a:ext>
            </a:extLst>
          </p:cNvPr>
          <p:cNvSpPr/>
          <p:nvPr/>
        </p:nvSpPr>
        <p:spPr>
          <a:xfrm>
            <a:off x="4062579" y="6722893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다문화 가정 지표</a:t>
            </a:r>
          </a:p>
        </p:txBody>
      </p:sp>
      <p:sp>
        <p:nvSpPr>
          <p:cNvPr id="48" name="모서리가 둥근 직사각형 14">
            <a:extLst>
              <a:ext uri="{FF2B5EF4-FFF2-40B4-BE49-F238E27FC236}">
                <a16:creationId xmlns:a16="http://schemas.microsoft.com/office/drawing/2014/main" id="{6B19A98C-6369-2D92-6B63-30F18489633F}"/>
              </a:ext>
            </a:extLst>
          </p:cNvPr>
          <p:cNvSpPr/>
          <p:nvPr/>
        </p:nvSpPr>
        <p:spPr>
          <a:xfrm>
            <a:off x="4057308" y="8705013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교육재정지원비용</a:t>
            </a:r>
          </a:p>
        </p:txBody>
      </p:sp>
      <p:sp>
        <p:nvSpPr>
          <p:cNvPr id="50" name="모서리가 둥근 직사각형 7">
            <a:extLst>
              <a:ext uri="{FF2B5EF4-FFF2-40B4-BE49-F238E27FC236}">
                <a16:creationId xmlns:a16="http://schemas.microsoft.com/office/drawing/2014/main" id="{2AAB636C-429D-AC19-6D75-E2789C9B97EE}"/>
              </a:ext>
            </a:extLst>
          </p:cNvPr>
          <p:cNvSpPr/>
          <p:nvPr/>
        </p:nvSpPr>
        <p:spPr>
          <a:xfrm>
            <a:off x="1311719" y="257685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만명당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사설학원 수</a:t>
            </a:r>
          </a:p>
        </p:txBody>
      </p:sp>
      <p:sp>
        <p:nvSpPr>
          <p:cNvPr id="51" name="모서리가 둥근 직사각형 10">
            <a:extLst>
              <a:ext uri="{FF2B5EF4-FFF2-40B4-BE49-F238E27FC236}">
                <a16:creationId xmlns:a16="http://schemas.microsoft.com/office/drawing/2014/main" id="{CDA8A0DE-2AAC-1102-771A-45ADADEF8B19}"/>
              </a:ext>
            </a:extLst>
          </p:cNvPr>
          <p:cNvSpPr/>
          <p:nvPr/>
        </p:nvSpPr>
        <p:spPr>
          <a:xfrm>
            <a:off x="1318976" y="3648338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가정 평균소득</a:t>
            </a:r>
          </a:p>
        </p:txBody>
      </p:sp>
      <p:sp>
        <p:nvSpPr>
          <p:cNvPr id="52" name="모서리가 둥근 직사각형 12">
            <a:extLst>
              <a:ext uri="{FF2B5EF4-FFF2-40B4-BE49-F238E27FC236}">
                <a16:creationId xmlns:a16="http://schemas.microsoft.com/office/drawing/2014/main" id="{6FC43B2C-C574-2D29-8BF5-D3577937BA68}"/>
              </a:ext>
            </a:extLst>
          </p:cNvPr>
          <p:cNvSpPr/>
          <p:nvPr/>
        </p:nvSpPr>
        <p:spPr>
          <a:xfrm>
            <a:off x="1318976" y="4682756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가계 소비지출</a:t>
            </a:r>
          </a:p>
        </p:txBody>
      </p:sp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id="{370AEE51-C9E2-A2B6-5485-7D4EA8E9B161}"/>
              </a:ext>
            </a:extLst>
          </p:cNvPr>
          <p:cNvSpPr/>
          <p:nvPr/>
        </p:nvSpPr>
        <p:spPr>
          <a:xfrm>
            <a:off x="1311719" y="571550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저소득 한부모가족</a:t>
            </a: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7DB7E9A-57BD-EB04-C6C7-79ACD51F2036}"/>
              </a:ext>
            </a:extLst>
          </p:cNvPr>
          <p:cNvSpPr/>
          <p:nvPr/>
        </p:nvSpPr>
        <p:spPr>
          <a:xfrm>
            <a:off x="1318974" y="7713952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교육환경 만족도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id="{A891E790-6CFA-0A90-1B8C-8C462C122B08}"/>
              </a:ext>
            </a:extLst>
          </p:cNvPr>
          <p:cNvSpPr/>
          <p:nvPr/>
        </p:nvSpPr>
        <p:spPr>
          <a:xfrm>
            <a:off x="1318974" y="672289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다문화 가정 학생</a:t>
            </a:r>
          </a:p>
        </p:txBody>
      </p:sp>
      <p:sp>
        <p:nvSpPr>
          <p:cNvPr id="56" name="모서리가 둥근 직사각형 14">
            <a:extLst>
              <a:ext uri="{FF2B5EF4-FFF2-40B4-BE49-F238E27FC236}">
                <a16:creationId xmlns:a16="http://schemas.microsoft.com/office/drawing/2014/main" id="{DA025128-D40E-6272-35AE-2FBEEA3D150A}"/>
              </a:ext>
            </a:extLst>
          </p:cNvPr>
          <p:cNvSpPr/>
          <p:nvPr/>
        </p:nvSpPr>
        <p:spPr>
          <a:xfrm>
            <a:off x="1318974" y="8705013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교육재정 지원현황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FDD3A57-1C37-AE5D-178E-098E509F9113}"/>
              </a:ext>
            </a:extLst>
          </p:cNvPr>
          <p:cNvCxnSpPr/>
          <p:nvPr/>
        </p:nvCxnSpPr>
        <p:spPr>
          <a:xfrm>
            <a:off x="3428107" y="50418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1567EFC-DDEF-74E9-80D4-E92359E89BC6}"/>
              </a:ext>
            </a:extLst>
          </p:cNvPr>
          <p:cNvCxnSpPr/>
          <p:nvPr/>
        </p:nvCxnSpPr>
        <p:spPr>
          <a:xfrm>
            <a:off x="3428107" y="29844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8FDB23-8E1A-E29D-989E-5D99BA25727D}"/>
              </a:ext>
            </a:extLst>
          </p:cNvPr>
          <p:cNvCxnSpPr/>
          <p:nvPr/>
        </p:nvCxnSpPr>
        <p:spPr>
          <a:xfrm>
            <a:off x="3440899" y="70992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612CF47-3411-B50D-4F3D-42475D7A56C4}"/>
              </a:ext>
            </a:extLst>
          </p:cNvPr>
          <p:cNvCxnSpPr/>
          <p:nvPr/>
        </p:nvCxnSpPr>
        <p:spPr>
          <a:xfrm>
            <a:off x="3428107" y="80898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569D6ED-0E30-2DA7-7FAD-FEA7F3F81ADE}"/>
              </a:ext>
            </a:extLst>
          </p:cNvPr>
          <p:cNvCxnSpPr/>
          <p:nvPr/>
        </p:nvCxnSpPr>
        <p:spPr>
          <a:xfrm>
            <a:off x="3428107" y="61086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522FF8B-158B-9460-DF3D-41CF919219B5}"/>
              </a:ext>
            </a:extLst>
          </p:cNvPr>
          <p:cNvCxnSpPr/>
          <p:nvPr/>
        </p:nvCxnSpPr>
        <p:spPr>
          <a:xfrm>
            <a:off x="3440899" y="90804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TextBox 959">
            <a:extLst>
              <a:ext uri="{FF2B5EF4-FFF2-40B4-BE49-F238E27FC236}">
                <a16:creationId xmlns:a16="http://schemas.microsoft.com/office/drawing/2014/main" id="{3995C3C4-DC72-2DC2-4629-F5DCC4319F1A}"/>
              </a:ext>
            </a:extLst>
          </p:cNvPr>
          <p:cNvSpPr txBox="1"/>
          <p:nvPr/>
        </p:nvSpPr>
        <p:spPr>
          <a:xfrm>
            <a:off x="6594005" y="2747896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사교육 참여 정도지표를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사설 학원 수가 많을 수록 높은 것으로 설정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13082040-22B7-D424-7BD6-297A856929CB}"/>
              </a:ext>
            </a:extLst>
          </p:cNvPr>
          <p:cNvSpPr txBox="1"/>
          <p:nvPr/>
        </p:nvSpPr>
        <p:spPr>
          <a:xfrm>
            <a:off x="6594005" y="3775527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가정의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/>
              </a:rPr>
              <a:t>SES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지표를 나타내기 위해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평균 소득 수준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50AF54EE-3C14-D2AF-EA88-D3205654C3DF}"/>
              </a:ext>
            </a:extLst>
          </p:cNvPr>
          <p:cNvSpPr txBox="1"/>
          <p:nvPr/>
        </p:nvSpPr>
        <p:spPr>
          <a:xfrm>
            <a:off x="6590376" y="4744336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자녀에 대한 기대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지원 정도를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가계 소비 지출 중 사교육비로 지출하는 비중이 클 수록 높은 것으로 설정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3A67D4D1-27F0-78E3-F75A-2E3B568260A0}"/>
              </a:ext>
            </a:extLst>
          </p:cNvPr>
          <p:cNvSpPr txBox="1"/>
          <p:nvPr/>
        </p:nvSpPr>
        <p:spPr>
          <a:xfrm>
            <a:off x="6594006" y="5797940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자치구별 전체 가구수 대비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/>
              </a:rPr>
              <a:t>편부모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 가구 수 비율을 계산해 스케일 조정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43671284-0799-F221-D149-F64669D42F9C}"/>
              </a:ext>
            </a:extLst>
          </p:cNvPr>
          <p:cNvSpPr txBox="1"/>
          <p:nvPr/>
        </p:nvSpPr>
        <p:spPr>
          <a:xfrm>
            <a:off x="6590376" y="6801736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자치구별 전체 가구수 대비 다문화 가구 수 비율을 계산해 스케일 조정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414B69E8-A967-673A-30F3-4FB6AAB7D5B5}"/>
              </a:ext>
            </a:extLst>
          </p:cNvPr>
          <p:cNvSpPr txBox="1"/>
          <p:nvPr/>
        </p:nvSpPr>
        <p:spPr>
          <a:xfrm>
            <a:off x="6619405" y="7809263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교육 환경 지표를 나타내기 위해 공교육 만족도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31D86032-276A-A6B8-E7BB-D659BEAD501F}"/>
              </a:ext>
            </a:extLst>
          </p:cNvPr>
          <p:cNvSpPr txBox="1"/>
          <p:nvPr/>
        </p:nvSpPr>
        <p:spPr>
          <a:xfrm>
            <a:off x="6609245" y="8776133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교육재정 지원 비용 지표를 나타내기 위해 지원현황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642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8ADE688-D0C1-969F-C642-DF120852FD9F}"/>
              </a:ext>
            </a:extLst>
          </p:cNvPr>
          <p:cNvGrpSpPr/>
          <p:nvPr/>
        </p:nvGrpSpPr>
        <p:grpSpPr>
          <a:xfrm>
            <a:off x="762000" y="342900"/>
            <a:ext cx="5864150" cy="1197278"/>
            <a:chOff x="762000" y="342900"/>
            <a:chExt cx="5864150" cy="11972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F1B7E6-FE85-985D-AFD1-B3B2EC8E126B}"/>
                </a:ext>
              </a:extLst>
            </p:cNvPr>
            <p:cNvSpPr txBox="1"/>
            <p:nvPr/>
          </p:nvSpPr>
          <p:spPr>
            <a:xfrm>
              <a:off x="1193252" y="475539"/>
              <a:ext cx="54328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자치구별 지표 비교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7301B-7FB1-C224-7192-C8E117248D2C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6CA648-257F-CDB3-4099-5CA75D7299A7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D8A6A-C815-719C-58AE-9030FA5663A4}"/>
              </a:ext>
            </a:extLst>
          </p:cNvPr>
          <p:cNvSpPr/>
          <p:nvPr/>
        </p:nvSpPr>
        <p:spPr>
          <a:xfrm>
            <a:off x="0" y="1903414"/>
            <a:ext cx="18288000" cy="83759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1D777EDC-3425-49FE-664D-7BA7CD6D85CE}"/>
              </a:ext>
            </a:extLst>
          </p:cNvPr>
          <p:cNvGrpSpPr/>
          <p:nvPr/>
        </p:nvGrpSpPr>
        <p:grpSpPr>
          <a:xfrm>
            <a:off x="1205228" y="2388632"/>
            <a:ext cx="3546478" cy="3547392"/>
            <a:chOff x="903730" y="2323809"/>
            <a:chExt cx="3546478" cy="3547392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D71F9143-87B5-2E24-8A76-28FC4BA7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30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361A1269-57FA-876F-0AC5-17C4146C417E}"/>
              </a:ext>
            </a:extLst>
          </p:cNvPr>
          <p:cNvGrpSpPr/>
          <p:nvPr/>
        </p:nvGrpSpPr>
        <p:grpSpPr>
          <a:xfrm>
            <a:off x="5042648" y="2412442"/>
            <a:ext cx="3546478" cy="3547392"/>
            <a:chOff x="4741150" y="2347619"/>
            <a:chExt cx="3546478" cy="3547392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D280AF7E-C75C-49F5-FDF0-18D91513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1150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CCF10225-3699-6811-EE9B-4EE65AFE59A0}"/>
              </a:ext>
            </a:extLst>
          </p:cNvPr>
          <p:cNvGrpSpPr/>
          <p:nvPr/>
        </p:nvGrpSpPr>
        <p:grpSpPr>
          <a:xfrm>
            <a:off x="8849117" y="2388632"/>
            <a:ext cx="3546478" cy="3547392"/>
            <a:chOff x="8547619" y="2323809"/>
            <a:chExt cx="3546478" cy="3547392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43CA2DD-C702-681F-DAD8-9802D347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7619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23A5647A-33A6-1809-B9F4-C9571F2503E3}"/>
              </a:ext>
            </a:extLst>
          </p:cNvPr>
          <p:cNvGrpSpPr/>
          <p:nvPr/>
        </p:nvGrpSpPr>
        <p:grpSpPr>
          <a:xfrm>
            <a:off x="1205228" y="6422590"/>
            <a:ext cx="3546478" cy="3547392"/>
            <a:chOff x="12379812" y="2347619"/>
            <a:chExt cx="3546478" cy="3547392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DD2C27DC-796D-BB0B-89EC-E5B69045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9812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4C4D1D0-5FA9-0C6F-2507-6686801FEFB1}"/>
              </a:ext>
            </a:extLst>
          </p:cNvPr>
          <p:cNvGrpSpPr/>
          <p:nvPr/>
        </p:nvGrpSpPr>
        <p:grpSpPr>
          <a:xfrm>
            <a:off x="5040233" y="6441025"/>
            <a:ext cx="3546478" cy="3547392"/>
            <a:chOff x="903730" y="6204535"/>
            <a:chExt cx="3546478" cy="3547392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9F59803-46DB-017A-CAD0-F93D5775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730" y="6204535"/>
              <a:ext cx="3546478" cy="3547392"/>
            </a:xfrm>
            <a:prstGeom prst="rect">
              <a:avLst/>
            </a:prstGeom>
          </p:spPr>
        </p:pic>
      </p:grp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F8FFCD71-2373-7018-A7A2-F23EAD5939F8}"/>
              </a:ext>
            </a:extLst>
          </p:cNvPr>
          <p:cNvGrpSpPr/>
          <p:nvPr/>
        </p:nvGrpSpPr>
        <p:grpSpPr>
          <a:xfrm>
            <a:off x="8877653" y="6441025"/>
            <a:ext cx="3546478" cy="3547392"/>
            <a:chOff x="4741150" y="6204535"/>
            <a:chExt cx="3546478" cy="3547392"/>
          </a:xfrm>
        </p:grpSpPr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BBBAC585-0805-0C1A-B578-9D177C4A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1150" y="6204535"/>
              <a:ext cx="3546478" cy="3547392"/>
            </a:xfrm>
            <a:prstGeom prst="rect">
              <a:avLst/>
            </a:prstGeom>
          </p:spPr>
        </p:pic>
      </p:grp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94A68CBA-81AA-24BF-0D85-AEC5D7847165}"/>
              </a:ext>
            </a:extLst>
          </p:cNvPr>
          <p:cNvGrpSpPr/>
          <p:nvPr/>
        </p:nvGrpSpPr>
        <p:grpSpPr>
          <a:xfrm>
            <a:off x="12684122" y="6441025"/>
            <a:ext cx="3546478" cy="3547392"/>
            <a:chOff x="8547619" y="6204535"/>
            <a:chExt cx="3546478" cy="3547392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193311BD-BCD7-B1AD-5B3E-3DEC3D55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7619" y="6204535"/>
              <a:ext cx="3546478" cy="354739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D5A358-74FC-8B95-F991-CB828BE2BF48}"/>
              </a:ext>
            </a:extLst>
          </p:cNvPr>
          <p:cNvSpPr txBox="1"/>
          <p:nvPr/>
        </p:nvSpPr>
        <p:spPr>
          <a:xfrm>
            <a:off x="1111695" y="204311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사교육 참여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92C59-CDAB-5C9D-745B-F8A5135FA6B7}"/>
              </a:ext>
            </a:extLst>
          </p:cNvPr>
          <p:cNvSpPr txBox="1"/>
          <p:nvPr/>
        </p:nvSpPr>
        <p:spPr>
          <a:xfrm>
            <a:off x="5011609" y="20193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SES</a:t>
            </a:r>
            <a:r>
              <a:rPr lang="en-US" altLang="ko-KR" b="1" dirty="0"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endParaRPr lang="ko-KR" altLang="en-US" b="1" dirty="0">
              <a:latin typeface="Aharoni" panose="020B0604020202020204" pitchFamily="2" charset="-79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66CD0F-FFB6-D0C1-5054-1843C0DF7172}"/>
              </a:ext>
            </a:extLst>
          </p:cNvPr>
          <p:cNvSpPr txBox="1"/>
          <p:nvPr/>
        </p:nvSpPr>
        <p:spPr>
          <a:xfrm>
            <a:off x="8759698" y="20193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부모의 자녀 기대 및 지원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7A6A8-980D-3B81-5030-E53CB65D75FC}"/>
              </a:ext>
            </a:extLst>
          </p:cNvPr>
          <p:cNvSpPr txBox="1"/>
          <p:nvPr/>
        </p:nvSpPr>
        <p:spPr>
          <a:xfrm>
            <a:off x="1169816" y="602944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편부모</a:t>
            </a:r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 가정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0AB56-416C-2181-330A-1B0A47CD7709}"/>
              </a:ext>
            </a:extLst>
          </p:cNvPr>
          <p:cNvSpPr txBox="1"/>
          <p:nvPr/>
        </p:nvSpPr>
        <p:spPr>
          <a:xfrm>
            <a:off x="4946700" y="60690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다문화 가정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C496-F3F8-BBEC-D155-56B805AAAF89}"/>
              </a:ext>
            </a:extLst>
          </p:cNvPr>
          <p:cNvSpPr txBox="1"/>
          <p:nvPr/>
        </p:nvSpPr>
        <p:spPr>
          <a:xfrm>
            <a:off x="8815411" y="608900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교육환경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65977F-AFAC-2485-ED06-4B35D50BDFAA}"/>
              </a:ext>
            </a:extLst>
          </p:cNvPr>
          <p:cNvSpPr txBox="1"/>
          <p:nvPr/>
        </p:nvSpPr>
        <p:spPr>
          <a:xfrm>
            <a:off x="12684122" y="606903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교육재졍</a:t>
            </a:r>
            <a:endParaRPr lang="ko-KR" altLang="en-US" b="1" dirty="0">
              <a:solidFill>
                <a:schemeClr val="bg1"/>
              </a:solidFill>
              <a:latin typeface="Aharoni" panose="020B0604020202020204" pitchFamily="2" charset="-79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5D96700-BF77-58DB-19B3-9ECCB1701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9319" r="4143" b="52458"/>
          <a:stretch/>
        </p:blipFill>
        <p:spPr>
          <a:xfrm rot="16200000">
            <a:off x="11149631" y="3917977"/>
            <a:ext cx="3547392" cy="484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4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3.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교육 소외지수 개발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778C8E5-D239-F73E-D5E2-1375F414255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10057E-C844-7483-FEAB-6C7E0509C05D}"/>
              </a:ext>
            </a:extLst>
          </p:cNvPr>
          <p:cNvSpPr/>
          <p:nvPr/>
        </p:nvSpPr>
        <p:spPr>
          <a:xfrm>
            <a:off x="5151120" y="3691235"/>
            <a:ext cx="8595360" cy="4043065"/>
          </a:xfrm>
          <a:prstGeom prst="rect">
            <a:avLst/>
          </a:prstGeom>
          <a:solidFill>
            <a:srgbClr val="8084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559D9-62D6-EF14-5FE0-37194095561E}"/>
              </a:ext>
            </a:extLst>
          </p:cNvPr>
          <p:cNvSpPr txBox="1"/>
          <p:nvPr/>
        </p:nvSpPr>
        <p:spPr>
          <a:xfrm>
            <a:off x="7239000" y="43815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AHP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분석이란</a:t>
            </a:r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36EF0-199D-91A4-8802-23D59145DF2F}"/>
              </a:ext>
            </a:extLst>
          </p:cNvPr>
          <p:cNvSpPr txBox="1"/>
          <p:nvPr/>
        </p:nvSpPr>
        <p:spPr>
          <a:xfrm>
            <a:off x="4876800" y="5853187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다수의 요소들을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계층적으로 분류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하고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쌍대비교를 통해 요소별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가중치를 산출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하여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최적 대안을 선정하는 기법 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A4A84C-6B8A-6CE6-1082-0EB969D6E3E2}"/>
              </a:ext>
            </a:extLst>
          </p:cNvPr>
          <p:cNvSpPr/>
          <p:nvPr/>
        </p:nvSpPr>
        <p:spPr>
          <a:xfrm>
            <a:off x="8839200" y="5407254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AA79AB-6EF2-7EAC-3466-32C80E0C2813}"/>
              </a:ext>
            </a:extLst>
          </p:cNvPr>
          <p:cNvSpPr/>
          <p:nvPr/>
        </p:nvSpPr>
        <p:spPr>
          <a:xfrm>
            <a:off x="5334000" y="3874115"/>
            <a:ext cx="8229600" cy="3657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09AE5-32C1-AF1A-D9FA-F8C2874E0583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40AD22-AA4D-2923-C60A-5211B119E436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1C3A5-D27E-8C50-FBAC-5A19836860A0}"/>
                </a:ext>
              </a:extLst>
            </p:cNvPr>
            <p:cNvSpPr txBox="1"/>
            <p:nvPr/>
          </p:nvSpPr>
          <p:spPr>
            <a:xfrm>
              <a:off x="1193252" y="475539"/>
              <a:ext cx="43123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소개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04DC41-77C1-9F07-11CE-5F47701C93D0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9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F209AE5-32C1-AF1A-D9FA-F8C2874E0583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40AD22-AA4D-2923-C60A-5211B119E436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1C3A5-D27E-8C50-FBAC-5A19836860A0}"/>
                </a:ext>
              </a:extLst>
            </p:cNvPr>
            <p:cNvSpPr txBox="1"/>
            <p:nvPr/>
          </p:nvSpPr>
          <p:spPr>
            <a:xfrm>
              <a:off x="1193252" y="475539"/>
              <a:ext cx="29225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04DC41-77C1-9F07-11CE-5F47701C93D0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712FFA-E7FE-FA4E-F510-331D78463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0" t="3095" r="4615"/>
          <a:stretch/>
        </p:blipFill>
        <p:spPr>
          <a:xfrm>
            <a:off x="2121559" y="5143502"/>
            <a:ext cx="3858276" cy="4085210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502AA-ECE9-6CC1-31FD-DB9746A55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" r="6577"/>
          <a:stretch/>
        </p:blipFill>
        <p:spPr>
          <a:xfrm>
            <a:off x="6708799" y="5143502"/>
            <a:ext cx="4449437" cy="4085210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BFD0A7-28B2-9E2C-63FE-198A08526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9" t="2996" r="14478"/>
          <a:stretch/>
        </p:blipFill>
        <p:spPr>
          <a:xfrm>
            <a:off x="11887200" y="5143500"/>
            <a:ext cx="4343400" cy="4085212"/>
          </a:xfrm>
          <a:prstGeom prst="rect">
            <a:avLst/>
          </a:prstGeom>
          <a:ln>
            <a:solidFill>
              <a:srgbClr val="00006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02DA28-8FD3-2EE1-7B2A-BDA9FE5C84A1}"/>
              </a:ext>
            </a:extLst>
          </p:cNvPr>
          <p:cNvSpPr txBox="1"/>
          <p:nvPr/>
        </p:nvSpPr>
        <p:spPr>
          <a:xfrm>
            <a:off x="1021080" y="2319997"/>
            <a:ext cx="52273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ea typeface="나눔바른고딕" panose="020B0603020101020101"/>
              </a:rPr>
              <a:t>현업에 종사하고 있는 초등교사 </a:t>
            </a:r>
            <a:r>
              <a:rPr lang="en-US" altLang="ko-KR" sz="1800" dirty="0">
                <a:ea typeface="나눔바른고딕" panose="020B0603020101020101"/>
              </a:rPr>
              <a:t>20</a:t>
            </a:r>
            <a:r>
              <a:rPr lang="ko-KR" altLang="en-US" sz="1800" dirty="0">
                <a:ea typeface="나눔바른고딕" panose="020B0603020101020101"/>
              </a:rPr>
              <a:t>명을 대상으로</a:t>
            </a:r>
            <a:endParaRPr lang="en-US" altLang="ko-KR" sz="1800" dirty="0">
              <a:ea typeface="나눔바른고딕" panose="020B0603020101020101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ea typeface="나눔바른고딕" panose="020B0603020101020101"/>
              </a:rPr>
              <a:t>      </a:t>
            </a:r>
            <a:r>
              <a:rPr lang="ko-KR" altLang="en-US" sz="1800" dirty="0">
                <a:ea typeface="나눔바른고딕" panose="020B0603020101020101"/>
              </a:rPr>
              <a:t>각 변수의 중요도에 대한 설문 진행</a:t>
            </a:r>
            <a:r>
              <a:rPr lang="en-US" altLang="ko-KR" sz="1800" dirty="0">
                <a:ea typeface="나눔바른고딕" panose="020B0603020101020101"/>
              </a:rPr>
              <a:t>(</a:t>
            </a:r>
            <a:r>
              <a:rPr lang="ko-KR" altLang="en-US" sz="1800" dirty="0">
                <a:ea typeface="나눔바른고딕" panose="020B0603020101020101"/>
              </a:rPr>
              <a:t>총 </a:t>
            </a:r>
            <a:r>
              <a:rPr lang="en-US" altLang="ko-KR" sz="1800" dirty="0">
                <a:ea typeface="나눔바른고딕" panose="020B0603020101020101"/>
              </a:rPr>
              <a:t>22</a:t>
            </a:r>
            <a:r>
              <a:rPr lang="ko-KR" altLang="en-US" sz="1800" dirty="0">
                <a:ea typeface="나눔바른고딕" panose="020B0603020101020101"/>
              </a:rPr>
              <a:t>개 질문</a:t>
            </a:r>
            <a:r>
              <a:rPr lang="en-US" altLang="ko-KR" sz="1800" dirty="0">
                <a:ea typeface="나눔바른고딕" panose="020B0603020101020101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ea typeface="나눔바른고딕" panose="020B0603020101020101"/>
              </a:rPr>
              <a:t>20</a:t>
            </a:r>
            <a:r>
              <a:rPr lang="ko-KR" altLang="en-US" sz="1800" dirty="0">
                <a:ea typeface="나눔바른고딕" panose="020B0603020101020101"/>
              </a:rPr>
              <a:t>명의 설문을 하나의 설문으로 병합하여 정리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ea typeface="나눔바른고딕" panose="020B0603020101020101"/>
              </a:rPr>
              <a:t>설문지 세부내용</a:t>
            </a:r>
            <a:r>
              <a:rPr lang="en-US" altLang="ko-KR" sz="1800" dirty="0">
                <a:ea typeface="나눔바른고딕" panose="020B0603020101020101"/>
              </a:rPr>
              <a:t>: </a:t>
            </a:r>
            <a:r>
              <a:rPr lang="en-US" altLang="ko-KR" sz="1800" dirty="0">
                <a:ea typeface="나눔바른고딕" panose="020B0603020101020101"/>
                <a:hlinkClick r:id="rId6"/>
              </a:rPr>
              <a:t>https://naver.me/GGUJLTTD</a:t>
            </a:r>
            <a:endParaRPr lang="en-US" altLang="ko-KR" sz="1800" dirty="0">
              <a:ea typeface="나눔바른고딕" panose="020B0603020101020101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ea typeface="나눔바른고딕" panose="020B0603020101020101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65BC4-DE2C-B21E-EB59-64F3292AE7D8}"/>
              </a:ext>
            </a:extLst>
          </p:cNvPr>
          <p:cNvSpPr txBox="1"/>
          <p:nvPr/>
        </p:nvSpPr>
        <p:spPr>
          <a:xfrm>
            <a:off x="4316730" y="567872"/>
            <a:ext cx="9654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설문 진행</a:t>
            </a:r>
          </a:p>
        </p:txBody>
      </p:sp>
    </p:spTree>
    <p:extLst>
      <p:ext uri="{BB962C8B-B14F-4D97-AF65-F5344CB8AC3E}">
        <p14:creationId xmlns:p14="http://schemas.microsoft.com/office/powerpoint/2010/main" val="30137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7190F7D-4640-E05C-19F2-EB89D687E69E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F6C98D-2729-8274-5A7D-001925CB94A2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C728F-3988-E383-0EB2-767257EF926B}"/>
                </a:ext>
              </a:extLst>
            </p:cNvPr>
            <p:cNvSpPr txBox="1"/>
            <p:nvPr/>
          </p:nvSpPr>
          <p:spPr>
            <a:xfrm>
              <a:off x="1193252" y="475539"/>
              <a:ext cx="29225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86D961-CCBF-E2A1-81C9-6038CB4A52BF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33B7BC3A-AF57-55E8-AB2E-90BB4D924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t="941" r="31078"/>
          <a:stretch/>
        </p:blipFill>
        <p:spPr>
          <a:xfrm>
            <a:off x="5257800" y="3710886"/>
            <a:ext cx="8941348" cy="5638801"/>
          </a:xfrm>
          <a:prstGeom prst="rect">
            <a:avLst/>
          </a:prstGeom>
          <a:ln>
            <a:solidFill>
              <a:srgbClr val="8084DA"/>
            </a:solidFill>
          </a:ln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D7565249-3768-1BF9-0FE3-53B01D119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25" t="14725" r="339" b="54486"/>
          <a:stretch/>
        </p:blipFill>
        <p:spPr>
          <a:xfrm>
            <a:off x="1421852" y="3688026"/>
            <a:ext cx="3124200" cy="1752600"/>
          </a:xfrm>
          <a:prstGeom prst="rect">
            <a:avLst/>
          </a:prstGeom>
          <a:ln>
            <a:solidFill>
              <a:srgbClr val="8084DA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DB4D29-D7C6-B5F7-4F72-03CFE6DC55D1}"/>
              </a:ext>
            </a:extLst>
          </p:cNvPr>
          <p:cNvSpPr txBox="1"/>
          <p:nvPr/>
        </p:nvSpPr>
        <p:spPr>
          <a:xfrm>
            <a:off x="1178012" y="251475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설문 결과를 바탕으로 가중치 산정 </a:t>
            </a:r>
            <a:endParaRPr lang="ko-KR" altLang="en-US" sz="2800" dirty="0">
              <a:solidFill>
                <a:srgbClr val="0000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39017-6037-415C-D3E3-BF503477FEFC}"/>
              </a:ext>
            </a:extLst>
          </p:cNvPr>
          <p:cNvSpPr txBox="1"/>
          <p:nvPr/>
        </p:nvSpPr>
        <p:spPr>
          <a:xfrm>
            <a:off x="4316730" y="567872"/>
            <a:ext cx="9654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산정</a:t>
            </a:r>
          </a:p>
        </p:txBody>
      </p:sp>
    </p:spTree>
    <p:extLst>
      <p:ext uri="{BB962C8B-B14F-4D97-AF65-F5344CB8AC3E}">
        <p14:creationId xmlns:p14="http://schemas.microsoft.com/office/powerpoint/2010/main" val="2135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CFCD674-3783-8108-C081-6EABBA295949}"/>
              </a:ext>
            </a:extLst>
          </p:cNvPr>
          <p:cNvSpPr/>
          <p:nvPr/>
        </p:nvSpPr>
        <p:spPr>
          <a:xfrm>
            <a:off x="0" y="-10240"/>
            <a:ext cx="5029200" cy="10297240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FC7E-DF2E-938E-F736-DF17EE44A715}"/>
              </a:ext>
            </a:extLst>
          </p:cNvPr>
          <p:cNvSpPr txBox="1"/>
          <p:nvPr/>
        </p:nvSpPr>
        <p:spPr>
          <a:xfrm>
            <a:off x="862802" y="784317"/>
            <a:ext cx="292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AHP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6CB196-6225-7469-8487-2A7797FBAEA8}"/>
              </a:ext>
            </a:extLst>
          </p:cNvPr>
          <p:cNvSpPr/>
          <p:nvPr/>
        </p:nvSpPr>
        <p:spPr>
          <a:xfrm rot="5400000">
            <a:off x="1298688" y="1506698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697B8-1EA9-DAD8-C74A-649B28AA09C9}"/>
              </a:ext>
            </a:extLst>
          </p:cNvPr>
          <p:cNvSpPr txBox="1"/>
          <p:nvPr/>
        </p:nvSpPr>
        <p:spPr>
          <a:xfrm>
            <a:off x="814349" y="2852384"/>
            <a:ext cx="4648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</a:rPr>
              <a:t>선정된 가중치 부여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,</a:t>
            </a:r>
          </a:p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</a:rPr>
              <a:t>자치구 별 교육 소외지수 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16BC0-8155-BB43-12D4-7012B833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7123" r="5265" b="3533"/>
          <a:stretch/>
        </p:blipFill>
        <p:spPr>
          <a:xfrm>
            <a:off x="5466751" y="2933700"/>
            <a:ext cx="7476918" cy="4036942"/>
          </a:xfrm>
          <a:prstGeom prst="rect">
            <a:avLst/>
          </a:prstGeom>
          <a:ln>
            <a:solidFill>
              <a:srgbClr val="8084DA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43CD301-64FE-5017-7D18-4B562877E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35999"/>
              </p:ext>
            </p:extLst>
          </p:nvPr>
        </p:nvGraphicFramePr>
        <p:xfrm>
          <a:off x="13639800" y="460011"/>
          <a:ext cx="3221138" cy="9509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10569">
                  <a:extLst>
                    <a:ext uri="{9D8B030D-6E8A-4147-A177-3AD203B41FA5}">
                      <a16:colId xmlns:a16="http://schemas.microsoft.com/office/drawing/2014/main" val="3513797389"/>
                    </a:ext>
                  </a:extLst>
                </a:gridCol>
                <a:gridCol w="1610569">
                  <a:extLst>
                    <a:ext uri="{9D8B030D-6E8A-4147-A177-3AD203B41FA5}">
                      <a16:colId xmlns:a16="http://schemas.microsoft.com/office/drawing/2014/main" val="2625950751"/>
                    </a:ext>
                  </a:extLst>
                </a:gridCol>
              </a:tblGrid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자치구별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교육소외지수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82045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용산구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0.264745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10410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금천구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0.279891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81246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성북구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0.285271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27670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0.287958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0866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동작구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0.312603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7007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광진구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0.315741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04065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도봉구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0.334531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41099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관악구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0.342866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87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중랑구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0.343031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27034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양천구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0.344031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101899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0.344419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1501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0.353538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543570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영등포구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0.355619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4759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마포구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0.364673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31675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구로구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0.371750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80278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0.384710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69073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은평구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0.389166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10928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0.395300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753197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0.396304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42278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0.400812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9138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성동구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0.426379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36391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송파구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0.427375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48326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노원구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0.446833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40210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서초구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0.557197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59079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강남구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0.594228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913040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9F04AA-2510-A1EA-90C5-EC5E87EBEDA6}"/>
              </a:ext>
            </a:extLst>
          </p:cNvPr>
          <p:cNvSpPr/>
          <p:nvPr/>
        </p:nvSpPr>
        <p:spPr>
          <a:xfrm>
            <a:off x="5207001" y="2628900"/>
            <a:ext cx="8001002" cy="4648200"/>
          </a:xfrm>
          <a:prstGeom prst="roundRect">
            <a:avLst>
              <a:gd name="adj" fmla="val 12153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D37145-6214-35B1-D440-3AB28D4B4148}"/>
              </a:ext>
            </a:extLst>
          </p:cNvPr>
          <p:cNvSpPr/>
          <p:nvPr/>
        </p:nvSpPr>
        <p:spPr>
          <a:xfrm>
            <a:off x="13449266" y="274338"/>
            <a:ext cx="3644932" cy="9898362"/>
          </a:xfrm>
          <a:prstGeom prst="roundRect">
            <a:avLst>
              <a:gd name="adj" fmla="val 12153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DC09F31-66C8-13F5-A213-9BEF482F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6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4.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 결과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7334E72-069D-8D2E-9A9C-CAA7F631DE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7D26C8C-9C03-4EF4-3149-8F76995E8213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20622-EE9C-E7B6-4864-CFBAA9614472}"/>
              </a:ext>
            </a:extLst>
          </p:cNvPr>
          <p:cNvSpPr txBox="1"/>
          <p:nvPr/>
        </p:nvSpPr>
        <p:spPr>
          <a:xfrm>
            <a:off x="1193252" y="475539"/>
            <a:ext cx="4815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</a:t>
            </a:r>
            <a:r>
              <a:rPr lang="ko-KR" altLang="en-US" sz="5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배치구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999778-46D2-20AE-49A2-03D2882607C9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C9D7DA-CAA6-F112-2DC8-A7AD19BE601A}"/>
              </a:ext>
            </a:extLst>
          </p:cNvPr>
          <p:cNvGraphicFramePr>
            <a:graphicFrameLocks noGrp="1"/>
          </p:cNvGraphicFramePr>
          <p:nvPr/>
        </p:nvGraphicFramePr>
        <p:xfrm>
          <a:off x="4212445" y="3111347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0" name="Picture 2" descr="용산구청 로고">
            <a:extLst>
              <a:ext uri="{FF2B5EF4-FFF2-40B4-BE49-F238E27FC236}">
                <a16:creationId xmlns:a16="http://schemas.microsoft.com/office/drawing/2014/main" id="{AC669639-5979-63D7-ECC5-91EE2439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97" y="3459034"/>
            <a:ext cx="1953894" cy="19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F1891C0-2161-9EE1-9097-F11B584D2FBE}"/>
              </a:ext>
            </a:extLst>
          </p:cNvPr>
          <p:cNvGraphicFramePr>
            <a:graphicFrameLocks noGrp="1"/>
          </p:cNvGraphicFramePr>
          <p:nvPr/>
        </p:nvGraphicFramePr>
        <p:xfrm>
          <a:off x="11527645" y="3111347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3" name="Picture 4" descr="서울 성북구 상징, 휘장, CI ,심볼마크,로고 &lt;2015.11&gt; : 네이버 ...">
            <a:extLst>
              <a:ext uri="{FF2B5EF4-FFF2-40B4-BE49-F238E27FC236}">
                <a16:creationId xmlns:a16="http://schemas.microsoft.com/office/drawing/2014/main" id="{2E52C091-D29F-71A6-9751-4F0CA87A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845" y="3960405"/>
            <a:ext cx="2060984" cy="9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0BE81A5-C30A-4ED9-D119-0D9762F28DBD}"/>
              </a:ext>
            </a:extLst>
          </p:cNvPr>
          <p:cNvGraphicFramePr>
            <a:graphicFrameLocks noGrp="1"/>
          </p:cNvGraphicFramePr>
          <p:nvPr/>
        </p:nvGraphicFramePr>
        <p:xfrm>
          <a:off x="4243146" y="6594734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6" name="Picture 6" descr="금천심벌마크 - 금천구청">
            <a:extLst>
              <a:ext uri="{FF2B5EF4-FFF2-40B4-BE49-F238E27FC236}">
                <a16:creationId xmlns:a16="http://schemas.microsoft.com/office/drawing/2014/main" id="{60E391E8-C6BB-6955-5BD9-DF35C5C5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65" y="7525435"/>
            <a:ext cx="1761935" cy="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F03690-EE2E-088B-865D-01BBB608E500}"/>
              </a:ext>
            </a:extLst>
          </p:cNvPr>
          <p:cNvGraphicFramePr>
            <a:graphicFrameLocks noGrp="1"/>
          </p:cNvGraphicFramePr>
          <p:nvPr/>
        </p:nvGraphicFramePr>
        <p:xfrm>
          <a:off x="11527645" y="6594734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8" name="Picture 8" descr="서울 중구 CI(휘장), 심벌마크, 도시브랜드,로고&lt;2015.11 ...">
            <a:extLst>
              <a:ext uri="{FF2B5EF4-FFF2-40B4-BE49-F238E27FC236}">
                <a16:creationId xmlns:a16="http://schemas.microsoft.com/office/drawing/2014/main" id="{E140BC3E-1C5C-85DE-0D6F-E7FE451E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45" y="6921145"/>
            <a:ext cx="1725302" cy="19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E5BDD9-E26C-96EB-5573-457F466F5AB7}"/>
              </a:ext>
            </a:extLst>
          </p:cNvPr>
          <p:cNvSpPr txBox="1"/>
          <p:nvPr/>
        </p:nvSpPr>
        <p:spPr>
          <a:xfrm>
            <a:off x="2022196" y="29841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B34D9-6EB5-84EE-C9CB-D2028F16E1DB}"/>
              </a:ext>
            </a:extLst>
          </p:cNvPr>
          <p:cNvSpPr txBox="1"/>
          <p:nvPr/>
        </p:nvSpPr>
        <p:spPr>
          <a:xfrm>
            <a:off x="9434499" y="30268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86602-F047-4BF0-18B1-602BEF69E595}"/>
              </a:ext>
            </a:extLst>
          </p:cNvPr>
          <p:cNvSpPr txBox="1"/>
          <p:nvPr/>
        </p:nvSpPr>
        <p:spPr>
          <a:xfrm>
            <a:off x="2179577" y="65855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08699-FCED-D6B8-2721-ADC79A62643A}"/>
              </a:ext>
            </a:extLst>
          </p:cNvPr>
          <p:cNvSpPr txBox="1"/>
          <p:nvPr/>
        </p:nvSpPr>
        <p:spPr>
          <a:xfrm>
            <a:off x="9548515" y="653537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05C2A7-5727-AD93-438F-23F9DC6ABBFC}"/>
              </a:ext>
            </a:extLst>
          </p:cNvPr>
          <p:cNvCxnSpPr/>
          <p:nvPr/>
        </p:nvCxnSpPr>
        <p:spPr>
          <a:xfrm>
            <a:off x="8656497" y="2555415"/>
            <a:ext cx="80713" cy="7007685"/>
          </a:xfrm>
          <a:prstGeom prst="line">
            <a:avLst/>
          </a:prstGeom>
          <a:ln>
            <a:solidFill>
              <a:srgbClr val="AE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055592-44D6-D28F-157F-E8FB96253BD2}"/>
              </a:ext>
            </a:extLst>
          </p:cNvPr>
          <p:cNvSpPr/>
          <p:nvPr/>
        </p:nvSpPr>
        <p:spPr>
          <a:xfrm>
            <a:off x="1600200" y="2501747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A94C56-1418-3429-912F-04DE9AB51392}"/>
              </a:ext>
            </a:extLst>
          </p:cNvPr>
          <p:cNvSpPr/>
          <p:nvPr/>
        </p:nvSpPr>
        <p:spPr>
          <a:xfrm>
            <a:off x="1600200" y="6059258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B61801-91BB-0F28-7FA0-4C31A79D3382}"/>
              </a:ext>
            </a:extLst>
          </p:cNvPr>
          <p:cNvSpPr/>
          <p:nvPr/>
        </p:nvSpPr>
        <p:spPr>
          <a:xfrm>
            <a:off x="9012503" y="2501747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795ED8-7E8C-9522-AF3D-E166C11C8376}"/>
              </a:ext>
            </a:extLst>
          </p:cNvPr>
          <p:cNvSpPr/>
          <p:nvPr/>
        </p:nvSpPr>
        <p:spPr>
          <a:xfrm>
            <a:off x="9012503" y="6059258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3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00F489-7A39-BC37-ADC2-74EF44CE1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0E25BC1E-003D-1125-21FC-7DAC44EE670B}"/>
              </a:ext>
            </a:extLst>
          </p:cNvPr>
          <p:cNvGrpSpPr/>
          <p:nvPr/>
        </p:nvGrpSpPr>
        <p:grpSpPr>
          <a:xfrm>
            <a:off x="5055216" y="2299347"/>
            <a:ext cx="3648520" cy="3670116"/>
            <a:chOff x="903730" y="2323809"/>
            <a:chExt cx="3546478" cy="3547392"/>
          </a:xfrm>
        </p:grpSpPr>
        <p:pic>
          <p:nvPicPr>
            <p:cNvPr id="3" name="Object 6">
              <a:extLst>
                <a:ext uri="{FF2B5EF4-FFF2-40B4-BE49-F238E27FC236}">
                  <a16:creationId xmlns:a16="http://schemas.microsoft.com/office/drawing/2014/main" id="{3771AAC0-DC09-BD9C-0914-BD74E0B22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30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898F983F-5A73-52CE-D9B0-D096E841BA19}"/>
              </a:ext>
            </a:extLst>
          </p:cNvPr>
          <p:cNvGrpSpPr/>
          <p:nvPr/>
        </p:nvGrpSpPr>
        <p:grpSpPr>
          <a:xfrm>
            <a:off x="5063703" y="6502840"/>
            <a:ext cx="3601351" cy="3547392"/>
            <a:chOff x="4741150" y="2347619"/>
            <a:chExt cx="3546478" cy="3547392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56ECBDA7-60C4-B4A8-4E55-A6C32C04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1150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87EAED6F-5C41-956A-2DE0-6BE9FE94F747}"/>
              </a:ext>
            </a:extLst>
          </p:cNvPr>
          <p:cNvGrpSpPr/>
          <p:nvPr/>
        </p:nvGrpSpPr>
        <p:grpSpPr>
          <a:xfrm>
            <a:off x="13888284" y="2401431"/>
            <a:ext cx="3546478" cy="3547392"/>
            <a:chOff x="8547619" y="2323809"/>
            <a:chExt cx="3546478" cy="3547392"/>
          </a:xfrm>
        </p:grpSpPr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F3881816-7378-B4E0-EA70-4B341C68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7619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F4B9C6F0-3F11-ADC2-86A1-E81218BD8886}"/>
              </a:ext>
            </a:extLst>
          </p:cNvPr>
          <p:cNvGrpSpPr/>
          <p:nvPr/>
        </p:nvGrpSpPr>
        <p:grpSpPr>
          <a:xfrm>
            <a:off x="13893477" y="6452041"/>
            <a:ext cx="3546478" cy="3547392"/>
            <a:chOff x="903730" y="6204535"/>
            <a:chExt cx="3546478" cy="3547392"/>
          </a:xfrm>
        </p:grpSpPr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407D2076-7378-C796-42F8-62D9A42D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730" y="6204535"/>
              <a:ext cx="3546478" cy="354739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60AB3B-8180-63EC-A61D-6A18DE485B86}"/>
              </a:ext>
            </a:extLst>
          </p:cNvPr>
          <p:cNvSpPr txBox="1"/>
          <p:nvPr/>
        </p:nvSpPr>
        <p:spPr>
          <a:xfrm>
            <a:off x="7925472" y="711853"/>
            <a:ext cx="1192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수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적을수록 우선순위 부여</a:t>
            </a:r>
            <a:endParaRPr lang="en-US" altLang="ko-KR" b="1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진행중인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수가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같을경우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참여 학생 수가 많을수록 우선순위 부여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DA82970-43D7-1A0E-1A26-D0B5D98E76DF}"/>
              </a:ext>
            </a:extLst>
          </p:cNvPr>
          <p:cNvGraphicFramePr>
            <a:graphicFrameLocks noGrp="1"/>
          </p:cNvGraphicFramePr>
          <p:nvPr/>
        </p:nvGraphicFramePr>
        <p:xfrm>
          <a:off x="584199" y="3246968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서울보광초등학교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서울삼광초등학교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서울용암초등학교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86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서울서빙고초등학교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179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서울용산초등학교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193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18" name="표 15">
            <a:extLst>
              <a:ext uri="{FF2B5EF4-FFF2-40B4-BE49-F238E27FC236}">
                <a16:creationId xmlns:a16="http://schemas.microsoft.com/office/drawing/2014/main" id="{FC6D2C7B-AFEE-720D-31B9-4E4AB100832D}"/>
              </a:ext>
            </a:extLst>
          </p:cNvPr>
          <p:cNvGraphicFramePr>
            <a:graphicFrameLocks noGrp="1"/>
          </p:cNvGraphicFramePr>
          <p:nvPr/>
        </p:nvGraphicFramePr>
        <p:xfrm>
          <a:off x="567080" y="7440401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서울시흥초등학교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서울금천초등학교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서울백산초등학교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서울영남초등학교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152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서울문성초등학교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19" name="표 15">
            <a:extLst>
              <a:ext uri="{FF2B5EF4-FFF2-40B4-BE49-F238E27FC236}">
                <a16:creationId xmlns:a16="http://schemas.microsoft.com/office/drawing/2014/main" id="{83D47F5B-A59E-1923-3709-940AF144E2C6}"/>
              </a:ext>
            </a:extLst>
          </p:cNvPr>
          <p:cNvGraphicFramePr>
            <a:graphicFrameLocks noGrp="1"/>
          </p:cNvGraphicFramePr>
          <p:nvPr/>
        </p:nvGraphicFramePr>
        <p:xfrm>
          <a:off x="9373570" y="7440401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숭의초등학교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서울광희초등학교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서울장충초등학교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서울신당초등학교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171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서울충무초등학교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20" name="표 15">
            <a:extLst>
              <a:ext uri="{FF2B5EF4-FFF2-40B4-BE49-F238E27FC236}">
                <a16:creationId xmlns:a16="http://schemas.microsoft.com/office/drawing/2014/main" id="{7E38277F-73D9-011E-27BF-4595296CA677}"/>
              </a:ext>
            </a:extLst>
          </p:cNvPr>
          <p:cNvGraphicFramePr>
            <a:graphicFrameLocks noGrp="1"/>
          </p:cNvGraphicFramePr>
          <p:nvPr/>
        </p:nvGraphicFramePr>
        <p:xfrm>
          <a:off x="9360306" y="3246968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서울청덕초등학교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서울동신초등학교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우촌초등학교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서울삼선초등학교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230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서울성북초등학교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24336D-14CE-E46C-BF06-8B8F8075DF0F}"/>
              </a:ext>
            </a:extLst>
          </p:cNvPr>
          <p:cNvSpPr/>
          <p:nvPr/>
        </p:nvSpPr>
        <p:spPr>
          <a:xfrm>
            <a:off x="345133" y="2147138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058B48-C8B0-3744-9BB2-847EF23A8E07}"/>
              </a:ext>
            </a:extLst>
          </p:cNvPr>
          <p:cNvSpPr/>
          <p:nvPr/>
        </p:nvSpPr>
        <p:spPr>
          <a:xfrm>
            <a:off x="9083908" y="2140924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59C8A9-4C7B-3E29-3921-E564A46DE0DB}"/>
              </a:ext>
            </a:extLst>
          </p:cNvPr>
          <p:cNvSpPr/>
          <p:nvPr/>
        </p:nvSpPr>
        <p:spPr>
          <a:xfrm>
            <a:off x="323339" y="6257622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529979-098C-6AA2-D835-622357FD9FAB}"/>
              </a:ext>
            </a:extLst>
          </p:cNvPr>
          <p:cNvSpPr/>
          <p:nvPr/>
        </p:nvSpPr>
        <p:spPr>
          <a:xfrm>
            <a:off x="9106546" y="6283055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B54A-FDF6-E615-487D-AE58F0451165}"/>
              </a:ext>
            </a:extLst>
          </p:cNvPr>
          <p:cNvSpPr txBox="1"/>
          <p:nvPr/>
        </p:nvSpPr>
        <p:spPr>
          <a:xfrm>
            <a:off x="2294468" y="2674187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B9DAC-4967-AEBB-22D8-356A1AA8D1A0}"/>
              </a:ext>
            </a:extLst>
          </p:cNvPr>
          <p:cNvSpPr txBox="1"/>
          <p:nvPr/>
        </p:nvSpPr>
        <p:spPr>
          <a:xfrm>
            <a:off x="2294468" y="6871176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금천구</a:t>
            </a:r>
            <a:endParaRPr lang="ko-KR" altLang="en-US" sz="1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66B6E-A88D-3916-F76C-F92AF6C31C06}"/>
              </a:ext>
            </a:extLst>
          </p:cNvPr>
          <p:cNvSpPr txBox="1"/>
          <p:nvPr/>
        </p:nvSpPr>
        <p:spPr>
          <a:xfrm>
            <a:off x="11125200" y="2674187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성북구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38620-864F-A171-7317-ACB2EAAF1832}"/>
              </a:ext>
            </a:extLst>
          </p:cNvPr>
          <p:cNvSpPr txBox="1"/>
          <p:nvPr/>
        </p:nvSpPr>
        <p:spPr>
          <a:xfrm>
            <a:off x="11133667" y="6832101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0733CD-C3EB-6E57-C817-8FEEF14B617E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D42EA3-4292-EE5C-4FBD-77D26499EC67}"/>
              </a:ext>
            </a:extLst>
          </p:cNvPr>
          <p:cNvSpPr txBox="1"/>
          <p:nvPr/>
        </p:nvSpPr>
        <p:spPr>
          <a:xfrm>
            <a:off x="1193252" y="475539"/>
            <a:ext cx="682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배치 초등학교 선정</a:t>
            </a:r>
          </a:p>
        </p:txBody>
      </p:sp>
    </p:spTree>
    <p:extLst>
      <p:ext uri="{BB962C8B-B14F-4D97-AF65-F5344CB8AC3E}">
        <p14:creationId xmlns:p14="http://schemas.microsoft.com/office/powerpoint/2010/main" val="228657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A9BC5E-9300-BE32-3F15-DB67839A5932}"/>
              </a:ext>
            </a:extLst>
          </p:cNvPr>
          <p:cNvSpPr txBox="1"/>
          <p:nvPr/>
        </p:nvSpPr>
        <p:spPr>
          <a:xfrm>
            <a:off x="2999432" y="1866900"/>
            <a:ext cx="382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/>
              </a:rPr>
              <a:t>Contents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527AB9-FEA5-1CE9-3264-CAF19E4BB2F2}"/>
              </a:ext>
            </a:extLst>
          </p:cNvPr>
          <p:cNvSpPr/>
          <p:nvPr/>
        </p:nvSpPr>
        <p:spPr>
          <a:xfrm rot="5400000">
            <a:off x="3692650" y="2475028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942816" y="-3723706"/>
            <a:ext cx="9405562" cy="14764580"/>
            <a:chOff x="10589550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880000">
              <a:off x="10589550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69D9C-CAD5-4BC9-AAB0-C35FE4486CF4}"/>
              </a:ext>
            </a:extLst>
          </p:cNvPr>
          <p:cNvGrpSpPr/>
          <p:nvPr/>
        </p:nvGrpSpPr>
        <p:grpSpPr>
          <a:xfrm>
            <a:off x="3124203" y="4775631"/>
            <a:ext cx="2932332" cy="799564"/>
            <a:chOff x="3276600" y="4115336"/>
            <a:chExt cx="2932332" cy="7995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AF20036-A299-CFF7-1768-9F64F32DFDBA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8219E-6696-21CA-8DAB-1CA6A38DB6E9}"/>
                </a:ext>
              </a:extLst>
            </p:cNvPr>
            <p:cNvSpPr txBox="1"/>
            <p:nvPr/>
          </p:nvSpPr>
          <p:spPr>
            <a:xfrm>
              <a:off x="3465732" y="4268569"/>
              <a:ext cx="2743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1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문제 정의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8F54972C-6B4D-5B26-88B9-3F7DC082B1C7}"/>
              </a:ext>
            </a:extLst>
          </p:cNvPr>
          <p:cNvSpPr/>
          <p:nvPr/>
        </p:nvSpPr>
        <p:spPr>
          <a:xfrm>
            <a:off x="3124203" y="5802752"/>
            <a:ext cx="646331" cy="646331"/>
          </a:xfrm>
          <a:prstGeom prst="ellipse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9619A-0975-181B-6CC3-594CC6A69A76}"/>
              </a:ext>
            </a:extLst>
          </p:cNvPr>
          <p:cNvSpPr txBox="1"/>
          <p:nvPr/>
        </p:nvSpPr>
        <p:spPr>
          <a:xfrm>
            <a:off x="3313335" y="5955985"/>
            <a:ext cx="423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2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/>
              </a:rPr>
              <a:t>  </a:t>
            </a:r>
            <a:r>
              <a:rPr lang="ko-KR" altLang="en-US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지표 설정 </a:t>
            </a:r>
            <a:r>
              <a: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&amp; </a:t>
            </a:r>
            <a:r>
              <a:rPr lang="ko-KR" altLang="en-US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</a:t>
            </a:r>
            <a:endParaRPr lang="en-US" altLang="ko-KR" sz="3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95018C-8B45-80E4-DC5B-CCC7A8F687B9}"/>
              </a:ext>
            </a:extLst>
          </p:cNvPr>
          <p:cNvGrpSpPr/>
          <p:nvPr/>
        </p:nvGrpSpPr>
        <p:grpSpPr>
          <a:xfrm>
            <a:off x="3124203" y="6830409"/>
            <a:ext cx="4419598" cy="799564"/>
            <a:chOff x="3276600" y="4115336"/>
            <a:chExt cx="4419598" cy="79956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2FBFDC-E247-D112-F28B-BC3D4FEB67A0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9C2E7B-EA87-4591-8519-54D73E92700F}"/>
                </a:ext>
              </a:extLst>
            </p:cNvPr>
            <p:cNvSpPr txBox="1"/>
            <p:nvPr/>
          </p:nvSpPr>
          <p:spPr>
            <a:xfrm>
              <a:off x="3465731" y="4268569"/>
              <a:ext cx="4230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3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교육 소외지수 개발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82EBF2-3E7B-5A3B-A65E-8D4E53F5DCCC}"/>
              </a:ext>
            </a:extLst>
          </p:cNvPr>
          <p:cNvGrpSpPr/>
          <p:nvPr/>
        </p:nvGrpSpPr>
        <p:grpSpPr>
          <a:xfrm>
            <a:off x="3154145" y="7858066"/>
            <a:ext cx="4419598" cy="799564"/>
            <a:chOff x="3276600" y="4115336"/>
            <a:chExt cx="4419598" cy="79956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4BD066-7718-3EB9-AEE4-53B9C8E7A664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3ADC6-CA57-5FE5-D7E5-240567EAD974}"/>
                </a:ext>
              </a:extLst>
            </p:cNvPr>
            <p:cNvSpPr txBox="1"/>
            <p:nvPr/>
          </p:nvSpPr>
          <p:spPr>
            <a:xfrm>
              <a:off x="3465731" y="4268569"/>
              <a:ext cx="4230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4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분석 결과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890D9D-EAF6-5516-9108-BCC58E453549}"/>
              </a:ext>
            </a:extLst>
          </p:cNvPr>
          <p:cNvGrpSpPr/>
          <p:nvPr/>
        </p:nvGrpSpPr>
        <p:grpSpPr>
          <a:xfrm>
            <a:off x="3124203" y="3816751"/>
            <a:ext cx="4800600" cy="799564"/>
            <a:chOff x="3276600" y="4115336"/>
            <a:chExt cx="4800600" cy="79956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CF15887-3932-6F27-C2C3-3CA788FB2BAA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907500-33FD-2D1F-5196-03055D6CDED8}"/>
                </a:ext>
              </a:extLst>
            </p:cNvPr>
            <p:cNvSpPr txBox="1"/>
            <p:nvPr/>
          </p:nvSpPr>
          <p:spPr>
            <a:xfrm>
              <a:off x="3465732" y="4268569"/>
              <a:ext cx="46114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0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전체 분석 과정 소개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8B8507-55F1-8A1E-3D85-760A2069166C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25403-5D4B-4DFB-BC98-0D147C5DA065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8730-B179-956A-524D-22099621206A}"/>
              </a:ext>
            </a:extLst>
          </p:cNvPr>
          <p:cNvSpPr txBox="1"/>
          <p:nvPr/>
        </p:nvSpPr>
        <p:spPr>
          <a:xfrm>
            <a:off x="1193252" y="475539"/>
            <a:ext cx="6978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실용성 및 활용 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EE39-B436-C9EA-5F6B-11337783BB96}"/>
              </a:ext>
            </a:extLst>
          </p:cNvPr>
          <p:cNvSpPr txBox="1"/>
          <p:nvPr/>
        </p:nvSpPr>
        <p:spPr>
          <a:xfrm>
            <a:off x="1193252" y="2327617"/>
            <a:ext cx="1264920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 프로그램의 효율성 증대</a:t>
            </a:r>
            <a:endParaRPr lang="en-US" altLang="ko-KR" sz="2800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 격차 해소에 필요한 인력을 적절한 곳에 효율적으로 배치 가능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격차에 영향을 가장 많이 미치는 지표 도출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정책의 방향성 제시 가능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지표를 꾸준히 모니터링하며 각 지역 및 초등학교에 적절한 조치를 취할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109151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9661B-ECED-A4A2-F95F-1DA777497A89}"/>
              </a:ext>
            </a:extLst>
          </p:cNvPr>
          <p:cNvSpPr txBox="1"/>
          <p:nvPr/>
        </p:nvSpPr>
        <p:spPr>
          <a:xfrm>
            <a:off x="1174553" y="2574981"/>
            <a:ext cx="10515600" cy="7216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학생 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1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만명당 </a:t>
            </a: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사설학원수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3"/>
              </a:rPr>
              <a:t>https://data.seoul.go.kr/dataList/10812/S/2/datasetView.do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서울서베이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도시정책지표조사 정보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4"/>
              </a:rPr>
              <a:t>http://data.seoul.go.kr/dataList/OA-15564/F/1/datasetView.do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가계 소비지출 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5"/>
              </a:rPr>
              <a:t>http://data.seoul.go.kr/dataList/198/S/2/datasetView.do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저소득 한부모가족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6"/>
              </a:rPr>
              <a:t>http://data.seoul.go.kr/dataList/437/S/2/datasetView.do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가구원수별 가구수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(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구별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) 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7"/>
              </a:rPr>
              <a:t>http://data.seoul.go.kr/dataList/10996/S/2/datasetView.do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다문화가정 학생 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8"/>
              </a:rPr>
              <a:t>http://data.seoul.go.kr/dataList/10714/S/2/datasetView.do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교육재정 지원현황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9"/>
              </a:rPr>
              <a:t>http://data.seoul.go.kr/dataList/196/S/2/datasetView.do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교육환경 만족도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0"/>
              </a:rPr>
              <a:t>http://data.seoul.go.kr/dataList/10272/S/2/datasetView.do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방과후학교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운영 계획 및 운영 지원 현황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1"/>
              </a:rPr>
              <a:t>https://www.schoolinfo.go.kr/ng/go/pnnggo_a01_l2.do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학교현황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1"/>
              </a:rPr>
              <a:t>https://www.schoolinfo.go.kr/ng/go/pnnggo_a01_l2.do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endParaRPr lang="en" altLang="ko-KR" dirty="0">
              <a:solidFill>
                <a:srgbClr val="000000"/>
              </a:solidFill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9600E563-A22C-281B-29D2-50975838EEF0}"/>
              </a:ext>
            </a:extLst>
          </p:cNvPr>
          <p:cNvGrpSpPr/>
          <p:nvPr/>
        </p:nvGrpSpPr>
        <p:grpSpPr>
          <a:xfrm>
            <a:off x="1174553" y="1952030"/>
            <a:ext cx="1346667" cy="493714"/>
            <a:chOff x="879920" y="1659047"/>
            <a:chExt cx="1346667" cy="4937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386F564-8D00-2C86-4282-0319DBF0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920" y="1659047"/>
              <a:ext cx="1346667" cy="493714"/>
            </a:xfrm>
            <a:prstGeom prst="rect">
              <a:avLst/>
            </a:prstGeom>
          </p:spPr>
        </p:pic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3911098-48F8-D7D1-B71B-BC7F0C2D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D6B32-513D-9F7F-C5EE-0D4A9AAEDCF2}"/>
              </a:ext>
            </a:extLst>
          </p:cNvPr>
          <p:cNvSpPr txBox="1"/>
          <p:nvPr/>
        </p:nvSpPr>
        <p:spPr>
          <a:xfrm>
            <a:off x="1149153" y="1028700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</p:spTree>
    <p:extLst>
      <p:ext uri="{BB962C8B-B14F-4D97-AF65-F5344CB8AC3E}">
        <p14:creationId xmlns:p14="http://schemas.microsoft.com/office/powerpoint/2010/main" val="128158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A8ACC-43CE-BC64-F0E1-99115BF54876}"/>
              </a:ext>
            </a:extLst>
          </p:cNvPr>
          <p:cNvSpPr/>
          <p:nvPr/>
        </p:nvSpPr>
        <p:spPr>
          <a:xfrm rot="3470644">
            <a:off x="-3508074" y="794785"/>
            <a:ext cx="16099161" cy="11627378"/>
          </a:xfrm>
          <a:prstGeom prst="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F758A-9FE6-D8BF-606C-8161B2475322}"/>
              </a:ext>
            </a:extLst>
          </p:cNvPr>
          <p:cNvSpPr txBox="1"/>
          <p:nvPr/>
        </p:nvSpPr>
        <p:spPr>
          <a:xfrm>
            <a:off x="7497232" y="4553939"/>
            <a:ext cx="362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500" dirty="0">
                <a:ln>
                  <a:solidFill>
                    <a:srgbClr val="000066"/>
                  </a:solidFill>
                </a:ln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감사합니다</a:t>
            </a:r>
            <a:endParaRPr lang="en-US" altLang="ko-KR" sz="5400" b="1" spc="500" dirty="0">
              <a:ln>
                <a:solidFill>
                  <a:srgbClr val="000066"/>
                </a:solidFill>
              </a:ln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DB16E2-C95B-DEC7-37B3-2CE125072D39}"/>
              </a:ext>
            </a:extLst>
          </p:cNvPr>
          <p:cNvSpPr/>
          <p:nvPr/>
        </p:nvSpPr>
        <p:spPr>
          <a:xfrm rot="5400000">
            <a:off x="9113121" y="5246652"/>
            <a:ext cx="123429" cy="134666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66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0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6629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0.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전체 분석 과정 소개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B1B0BE83-03EC-53C7-9235-B6B555EE99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9920" y="1659047"/>
            <a:ext cx="1346667" cy="493714"/>
            <a:chOff x="879920" y="1659047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20" y="1659047"/>
              <a:ext cx="1346667" cy="493714"/>
            </a:xfrm>
            <a:prstGeom prst="rect">
              <a:avLst/>
            </a:prstGeom>
          </p:spPr>
        </p:pic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749259" y="7357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분석 과정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07E7AD0-4FE3-B78E-C916-9C3369514091}"/>
              </a:ext>
            </a:extLst>
          </p:cNvPr>
          <p:cNvSpPr/>
          <p:nvPr/>
        </p:nvSpPr>
        <p:spPr>
          <a:xfrm>
            <a:off x="5334000" y="2407993"/>
            <a:ext cx="5775960" cy="788647"/>
          </a:xfrm>
          <a:prstGeom prst="chevron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 설정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B2E6586B-9E52-A870-BA2C-2D56CDF97A8B}"/>
              </a:ext>
            </a:extLst>
          </p:cNvPr>
          <p:cNvSpPr/>
          <p:nvPr/>
        </p:nvSpPr>
        <p:spPr>
          <a:xfrm>
            <a:off x="5808043" y="341375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사교육 참여 지표</a:t>
            </a:r>
          </a:p>
        </p:txBody>
      </p:sp>
      <p:sp>
        <p:nvSpPr>
          <p:cNvPr id="38" name="모서리가 둥근 직사각형 10">
            <a:extLst>
              <a:ext uri="{FF2B5EF4-FFF2-40B4-BE49-F238E27FC236}">
                <a16:creationId xmlns:a16="http://schemas.microsoft.com/office/drawing/2014/main" id="{593DD1A9-43FE-9E87-2859-9C48DAD2CEC3}"/>
              </a:ext>
            </a:extLst>
          </p:cNvPr>
          <p:cNvSpPr/>
          <p:nvPr/>
        </p:nvSpPr>
        <p:spPr>
          <a:xfrm>
            <a:off x="5808043" y="429617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가정의 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SES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사회경제적지위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)</a:t>
            </a:r>
          </a:p>
        </p:txBody>
      </p:sp>
      <p:sp>
        <p:nvSpPr>
          <p:cNvPr id="40" name="모서리가 둥근 직사각형 12">
            <a:extLst>
              <a:ext uri="{FF2B5EF4-FFF2-40B4-BE49-F238E27FC236}">
                <a16:creationId xmlns:a16="http://schemas.microsoft.com/office/drawing/2014/main" id="{DCEBA992-0FC7-3F05-7877-354F7A324438}"/>
              </a:ext>
            </a:extLst>
          </p:cNvPr>
          <p:cNvSpPr/>
          <p:nvPr/>
        </p:nvSpPr>
        <p:spPr>
          <a:xfrm>
            <a:off x="5805503" y="517525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부모의 자녀 기대 및 지원 지표</a:t>
            </a:r>
          </a:p>
        </p:txBody>
      </p:sp>
      <p:sp>
        <p:nvSpPr>
          <p:cNvPr id="41" name="모서리가 둥근 직사각형 14">
            <a:extLst>
              <a:ext uri="{FF2B5EF4-FFF2-40B4-BE49-F238E27FC236}">
                <a16:creationId xmlns:a16="http://schemas.microsoft.com/office/drawing/2014/main" id="{2D99D7D5-EB47-1888-B2F9-59756883E47A}"/>
              </a:ext>
            </a:extLst>
          </p:cNvPr>
          <p:cNvSpPr/>
          <p:nvPr/>
        </p:nvSpPr>
        <p:spPr>
          <a:xfrm>
            <a:off x="5804283" y="605184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바른고딕" panose="020B0603020101020101" pitchFamily="50" charset="-127"/>
              </a:rPr>
              <a:t>편부모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가정 지표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id="{ED3690C4-6A26-A399-7D33-55CF739CF52D}"/>
              </a:ext>
            </a:extLst>
          </p:cNvPr>
          <p:cNvSpPr/>
          <p:nvPr/>
        </p:nvSpPr>
        <p:spPr>
          <a:xfrm>
            <a:off x="5800524" y="782166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교육환경지표</a:t>
            </a: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62472B06-518B-CA3B-E348-3B9A7CED8763}"/>
              </a:ext>
            </a:extLst>
          </p:cNvPr>
          <p:cNvSpPr/>
          <p:nvPr/>
        </p:nvSpPr>
        <p:spPr>
          <a:xfrm>
            <a:off x="5800524" y="6936754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다문화 가정 지표</a:t>
            </a:r>
          </a:p>
        </p:txBody>
      </p:sp>
      <p:sp>
        <p:nvSpPr>
          <p:cNvPr id="45" name="모서리가 둥근 직사각형 14">
            <a:extLst>
              <a:ext uri="{FF2B5EF4-FFF2-40B4-BE49-F238E27FC236}">
                <a16:creationId xmlns:a16="http://schemas.microsoft.com/office/drawing/2014/main" id="{D4447FE5-85AA-5733-0EF7-28E8A1957385}"/>
              </a:ext>
            </a:extLst>
          </p:cNvPr>
          <p:cNvSpPr/>
          <p:nvPr/>
        </p:nvSpPr>
        <p:spPr>
          <a:xfrm>
            <a:off x="5795252" y="869825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교육재정지원비용</a:t>
            </a: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CC066604-F95E-2171-87C6-A972D14D80AA}"/>
              </a:ext>
            </a:extLst>
          </p:cNvPr>
          <p:cNvSpPr/>
          <p:nvPr/>
        </p:nvSpPr>
        <p:spPr>
          <a:xfrm>
            <a:off x="10957560" y="2407993"/>
            <a:ext cx="4038600" cy="788647"/>
          </a:xfrm>
          <a:prstGeom prst="chevron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 개발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B85DDFB-21AC-311D-AF94-73D46BE1B67D}"/>
              </a:ext>
            </a:extLst>
          </p:cNvPr>
          <p:cNvCxnSpPr>
            <a:stCxn id="974" idx="3"/>
            <a:endCxn id="36" idx="1"/>
          </p:cNvCxnSpPr>
          <p:nvPr/>
        </p:nvCxnSpPr>
        <p:spPr>
          <a:xfrm>
            <a:off x="5178842" y="3808082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A60AB16-E5B4-CDB2-BDBD-88AE8F642FF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081688" y="4688831"/>
            <a:ext cx="726355" cy="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2A2FE12-B27F-B9DA-0B9F-34CC47A22FCC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081689" y="5569580"/>
            <a:ext cx="723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16F49FE-4A4D-37A4-2A5D-B210A98D8AA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081689" y="6446166"/>
            <a:ext cx="722594" cy="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AD6469-A2F9-7D3A-8CC6-FE764260404D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082641" y="7331078"/>
            <a:ext cx="717883" cy="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1B4D307-E61F-1481-F37E-43E03220D1F8}"/>
              </a:ext>
            </a:extLst>
          </p:cNvPr>
          <p:cNvCxnSpPr/>
          <p:nvPr/>
        </p:nvCxnSpPr>
        <p:spPr>
          <a:xfrm>
            <a:off x="5082641" y="8199410"/>
            <a:ext cx="717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2AC7220-FB5B-63A0-E044-FCECC3FB3472}"/>
              </a:ext>
            </a:extLst>
          </p:cNvPr>
          <p:cNvCxnSpPr>
            <a:cxnSpLocks/>
            <a:stCxn id="980" idx="3"/>
            <a:endCxn id="45" idx="1"/>
          </p:cNvCxnSpPr>
          <p:nvPr/>
        </p:nvCxnSpPr>
        <p:spPr>
          <a:xfrm>
            <a:off x="5178843" y="9092576"/>
            <a:ext cx="616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7">
            <a:extLst>
              <a:ext uri="{FF2B5EF4-FFF2-40B4-BE49-F238E27FC236}">
                <a16:creationId xmlns:a16="http://schemas.microsoft.com/office/drawing/2014/main" id="{96451E8A-4334-42BF-49F3-3EDF365BC27E}"/>
              </a:ext>
            </a:extLst>
          </p:cNvPr>
          <p:cNvSpPr/>
          <p:nvPr/>
        </p:nvSpPr>
        <p:spPr>
          <a:xfrm>
            <a:off x="11895096" y="4991100"/>
            <a:ext cx="2146764" cy="1182972"/>
          </a:xfrm>
          <a:prstGeom prst="roundRect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계층 분석 기법</a:t>
            </a:r>
            <a:endParaRPr lang="en-US" altLang="ko-KR" sz="1600" b="1" dirty="0">
              <a:latin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(APH)</a:t>
            </a:r>
            <a:endParaRPr lang="ko-KR" altLang="en-US" sz="1600" b="1" dirty="0">
              <a:latin typeface="나눔바른고딕" panose="020B0603020101020101" pitchFamily="50" charset="-127"/>
            </a:endParaRPr>
          </a:p>
        </p:txBody>
      </p: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id="{A939D44F-8546-7C4C-94DD-41BD38B72FB1}"/>
              </a:ext>
            </a:extLst>
          </p:cNvPr>
          <p:cNvSpPr/>
          <p:nvPr/>
        </p:nvSpPr>
        <p:spPr>
          <a:xfrm>
            <a:off x="11919677" y="6840273"/>
            <a:ext cx="2121925" cy="788648"/>
          </a:xfrm>
          <a:prstGeom prst="roundRect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가중치 적용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BC1FA01-AEF3-03ED-5BDD-3EB439ACD83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2968478" y="6174072"/>
            <a:ext cx="0" cy="64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14">
            <a:extLst>
              <a:ext uri="{FF2B5EF4-FFF2-40B4-BE49-F238E27FC236}">
                <a16:creationId xmlns:a16="http://schemas.microsoft.com/office/drawing/2014/main" id="{EBCDE1AA-0731-9D6A-CE61-8EFD9747C2D1}"/>
              </a:ext>
            </a:extLst>
          </p:cNvPr>
          <p:cNvSpPr/>
          <p:nvPr/>
        </p:nvSpPr>
        <p:spPr>
          <a:xfrm>
            <a:off x="15114984" y="3986901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우선 </a:t>
            </a:r>
            <a:r>
              <a:rPr lang="ko-KR" altLang="en-US" sz="1600" b="1" dirty="0" err="1">
                <a:latin typeface="나눔바른고딕" panose="020B0603020101020101" pitchFamily="50" charset="-127"/>
              </a:rPr>
              <a:t>배치구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선정</a:t>
            </a:r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EC2D2F6D-FB4F-29AC-89D2-726223CEBD81}"/>
              </a:ext>
            </a:extLst>
          </p:cNvPr>
          <p:cNvSpPr/>
          <p:nvPr/>
        </p:nvSpPr>
        <p:spPr>
          <a:xfrm>
            <a:off x="8671560" y="605184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시각화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51793BB-C71C-540D-A595-C718B9FD0160}"/>
              </a:ext>
            </a:extLst>
          </p:cNvPr>
          <p:cNvCxnSpPr>
            <a:stCxn id="36" idx="3"/>
            <a:endCxn id="62" idx="1"/>
          </p:cNvCxnSpPr>
          <p:nvPr/>
        </p:nvCxnSpPr>
        <p:spPr>
          <a:xfrm>
            <a:off x="7929968" y="3808082"/>
            <a:ext cx="741592" cy="26380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직선 연결선 959">
            <a:extLst>
              <a:ext uri="{FF2B5EF4-FFF2-40B4-BE49-F238E27FC236}">
                <a16:creationId xmlns:a16="http://schemas.microsoft.com/office/drawing/2014/main" id="{C0240913-AA19-AD03-9713-23268052938A}"/>
              </a:ext>
            </a:extLst>
          </p:cNvPr>
          <p:cNvCxnSpPr>
            <a:stCxn id="38" idx="3"/>
          </p:cNvCxnSpPr>
          <p:nvPr/>
        </p:nvCxnSpPr>
        <p:spPr>
          <a:xfrm flipV="1">
            <a:off x="7929968" y="4688831"/>
            <a:ext cx="373823" cy="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연결선 960">
            <a:extLst>
              <a:ext uri="{FF2B5EF4-FFF2-40B4-BE49-F238E27FC236}">
                <a16:creationId xmlns:a16="http://schemas.microsoft.com/office/drawing/2014/main" id="{A4F8BE0B-63ED-1109-5172-EA6C57C0282B}"/>
              </a:ext>
            </a:extLst>
          </p:cNvPr>
          <p:cNvCxnSpPr>
            <a:stCxn id="40" idx="3"/>
          </p:cNvCxnSpPr>
          <p:nvPr/>
        </p:nvCxnSpPr>
        <p:spPr>
          <a:xfrm>
            <a:off x="7927428" y="5569580"/>
            <a:ext cx="376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908398B7-BFAE-9C77-C06F-2336FF33452F}"/>
              </a:ext>
            </a:extLst>
          </p:cNvPr>
          <p:cNvCxnSpPr>
            <a:stCxn id="41" idx="3"/>
          </p:cNvCxnSpPr>
          <p:nvPr/>
        </p:nvCxnSpPr>
        <p:spPr>
          <a:xfrm>
            <a:off x="7926208" y="6446166"/>
            <a:ext cx="377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연결선: 꺾임 962">
            <a:extLst>
              <a:ext uri="{FF2B5EF4-FFF2-40B4-BE49-F238E27FC236}">
                <a16:creationId xmlns:a16="http://schemas.microsoft.com/office/drawing/2014/main" id="{AE443DAB-FCCC-8A48-035D-AD3704A4F239}"/>
              </a:ext>
            </a:extLst>
          </p:cNvPr>
          <p:cNvCxnSpPr>
            <a:cxnSpLocks/>
          </p:cNvCxnSpPr>
          <p:nvPr/>
        </p:nvCxnSpPr>
        <p:spPr>
          <a:xfrm rot="5400000">
            <a:off x="6792302" y="7581201"/>
            <a:ext cx="2646410" cy="3763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 963">
            <a:extLst>
              <a:ext uri="{FF2B5EF4-FFF2-40B4-BE49-F238E27FC236}">
                <a16:creationId xmlns:a16="http://schemas.microsoft.com/office/drawing/2014/main" id="{3B94B1DD-5470-F743-C7B6-D2A086DAED88}"/>
              </a:ext>
            </a:extLst>
          </p:cNvPr>
          <p:cNvCxnSpPr>
            <a:stCxn id="44" idx="3"/>
          </p:cNvCxnSpPr>
          <p:nvPr/>
        </p:nvCxnSpPr>
        <p:spPr>
          <a:xfrm flipV="1">
            <a:off x="7922449" y="7331076"/>
            <a:ext cx="37106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직선 연결선 964">
            <a:extLst>
              <a:ext uri="{FF2B5EF4-FFF2-40B4-BE49-F238E27FC236}">
                <a16:creationId xmlns:a16="http://schemas.microsoft.com/office/drawing/2014/main" id="{2B961834-B376-B492-1DF2-7621C34A8EF0}"/>
              </a:ext>
            </a:extLst>
          </p:cNvPr>
          <p:cNvCxnSpPr>
            <a:stCxn id="42" idx="3"/>
          </p:cNvCxnSpPr>
          <p:nvPr/>
        </p:nvCxnSpPr>
        <p:spPr>
          <a:xfrm flipV="1">
            <a:off x="7922449" y="8211824"/>
            <a:ext cx="378315" cy="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모서리가 둥근 직사각형 7">
            <a:extLst>
              <a:ext uri="{FF2B5EF4-FFF2-40B4-BE49-F238E27FC236}">
                <a16:creationId xmlns:a16="http://schemas.microsoft.com/office/drawing/2014/main" id="{5760BEB0-D4B6-BE3F-9026-475C5F35BE12}"/>
              </a:ext>
            </a:extLst>
          </p:cNvPr>
          <p:cNvSpPr/>
          <p:nvPr/>
        </p:nvSpPr>
        <p:spPr>
          <a:xfrm>
            <a:off x="15114984" y="5140825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우선 배치</a:t>
            </a:r>
            <a:endParaRPr lang="en-US" altLang="ko-KR" sz="1600" b="1" dirty="0">
              <a:latin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초등학교 선정</a:t>
            </a:r>
          </a:p>
        </p:txBody>
      </p:sp>
      <p:sp>
        <p:nvSpPr>
          <p:cNvPr id="969" name="모서리가 둥근 직사각형 7">
            <a:extLst>
              <a:ext uri="{FF2B5EF4-FFF2-40B4-BE49-F238E27FC236}">
                <a16:creationId xmlns:a16="http://schemas.microsoft.com/office/drawing/2014/main" id="{ACBFCF0C-111A-8D40-5DBD-FE6E53EC8759}"/>
              </a:ext>
            </a:extLst>
          </p:cNvPr>
          <p:cNvSpPr/>
          <p:nvPr/>
        </p:nvSpPr>
        <p:spPr>
          <a:xfrm>
            <a:off x="15114984" y="6827573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시각화</a:t>
            </a:r>
          </a:p>
        </p:txBody>
      </p:sp>
      <p:cxnSp>
        <p:nvCxnSpPr>
          <p:cNvPr id="970" name="직선 연결선 969">
            <a:extLst>
              <a:ext uri="{FF2B5EF4-FFF2-40B4-BE49-F238E27FC236}">
                <a16:creationId xmlns:a16="http://schemas.microsoft.com/office/drawing/2014/main" id="{29545B4B-A541-3E87-56F1-216DE1AC781C}"/>
              </a:ext>
            </a:extLst>
          </p:cNvPr>
          <p:cNvCxnSpPr>
            <a:stCxn id="967" idx="2"/>
            <a:endCxn id="969" idx="0"/>
          </p:cNvCxnSpPr>
          <p:nvPr/>
        </p:nvCxnSpPr>
        <p:spPr>
          <a:xfrm>
            <a:off x="16175947" y="5929473"/>
            <a:ext cx="0" cy="89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575F268-106C-67EC-978F-C8D3C53ADEFA}"/>
              </a:ext>
            </a:extLst>
          </p:cNvPr>
          <p:cNvGrpSpPr/>
          <p:nvPr/>
        </p:nvGrpSpPr>
        <p:grpSpPr>
          <a:xfrm>
            <a:off x="3056917" y="3413758"/>
            <a:ext cx="2124683" cy="6073142"/>
            <a:chOff x="1832003" y="3413758"/>
            <a:chExt cx="2124683" cy="6073142"/>
          </a:xfrm>
        </p:grpSpPr>
        <p:sp>
          <p:nvSpPr>
            <p:cNvPr id="974" name="모서리가 둥근 직사각형 7">
              <a:extLst>
                <a:ext uri="{FF2B5EF4-FFF2-40B4-BE49-F238E27FC236}">
                  <a16:creationId xmlns:a16="http://schemas.microsoft.com/office/drawing/2014/main" id="{88C3612F-0658-3322-765C-D1EF6913DED5}"/>
                </a:ext>
              </a:extLst>
            </p:cNvPr>
            <p:cNvSpPr/>
            <p:nvPr/>
          </p:nvSpPr>
          <p:spPr>
            <a:xfrm>
              <a:off x="1832003" y="3413758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학생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만명당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사설학원 수</a:t>
              </a:r>
            </a:p>
          </p:txBody>
        </p:sp>
        <p:sp>
          <p:nvSpPr>
            <p:cNvPr id="975" name="모서리가 둥근 직사각형 10">
              <a:extLst>
                <a:ext uri="{FF2B5EF4-FFF2-40B4-BE49-F238E27FC236}">
                  <a16:creationId xmlns:a16="http://schemas.microsoft.com/office/drawing/2014/main" id="{7884B838-F784-99F3-BBF4-4F2A2DA24B99}"/>
                </a:ext>
              </a:extLst>
            </p:cNvPr>
            <p:cNvSpPr/>
            <p:nvPr/>
          </p:nvSpPr>
          <p:spPr>
            <a:xfrm>
              <a:off x="1834760" y="4294505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가정 평균소득</a:t>
              </a:r>
            </a:p>
          </p:txBody>
        </p:sp>
        <p:sp>
          <p:nvSpPr>
            <p:cNvPr id="976" name="모서리가 둥근 직사각형 12">
              <a:extLst>
                <a:ext uri="{FF2B5EF4-FFF2-40B4-BE49-F238E27FC236}">
                  <a16:creationId xmlns:a16="http://schemas.microsoft.com/office/drawing/2014/main" id="{63ABAE9D-E951-AF65-313B-D17315175D85}"/>
                </a:ext>
              </a:extLst>
            </p:cNvPr>
            <p:cNvSpPr/>
            <p:nvPr/>
          </p:nvSpPr>
          <p:spPr>
            <a:xfrm>
              <a:off x="1834761" y="5175256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 소비지출</a:t>
              </a:r>
            </a:p>
          </p:txBody>
        </p:sp>
        <p:sp>
          <p:nvSpPr>
            <p:cNvPr id="977" name="모서리가 둥근 직사각형 14">
              <a:extLst>
                <a:ext uri="{FF2B5EF4-FFF2-40B4-BE49-F238E27FC236}">
                  <a16:creationId xmlns:a16="http://schemas.microsoft.com/office/drawing/2014/main" id="{2060231F-C573-652B-9D22-5016B44E3D92}"/>
                </a:ext>
              </a:extLst>
            </p:cNvPr>
            <p:cNvSpPr/>
            <p:nvPr/>
          </p:nvSpPr>
          <p:spPr>
            <a:xfrm>
              <a:off x="1832006" y="6056004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저소득 한부모가족</a:t>
              </a:r>
            </a:p>
          </p:txBody>
        </p:sp>
        <p:sp>
          <p:nvSpPr>
            <p:cNvPr id="978" name="모서리가 둥근 직사각형 14">
              <a:extLst>
                <a:ext uri="{FF2B5EF4-FFF2-40B4-BE49-F238E27FC236}">
                  <a16:creationId xmlns:a16="http://schemas.microsoft.com/office/drawing/2014/main" id="{B5143E7F-2F22-9874-38C8-7EE3811D1692}"/>
                </a:ext>
              </a:extLst>
            </p:cNvPr>
            <p:cNvSpPr/>
            <p:nvPr/>
          </p:nvSpPr>
          <p:spPr>
            <a:xfrm>
              <a:off x="1832005" y="7817500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교육환경 만족도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9" name="모서리가 둥근 직사각형 14">
              <a:extLst>
                <a:ext uri="{FF2B5EF4-FFF2-40B4-BE49-F238E27FC236}">
                  <a16:creationId xmlns:a16="http://schemas.microsoft.com/office/drawing/2014/main" id="{D44C3524-BECB-444F-0759-00920F3DFAEC}"/>
                </a:ext>
              </a:extLst>
            </p:cNvPr>
            <p:cNvSpPr/>
            <p:nvPr/>
          </p:nvSpPr>
          <p:spPr>
            <a:xfrm>
              <a:off x="1832005" y="69367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다문화 가정 학생</a:t>
              </a:r>
            </a:p>
          </p:txBody>
        </p:sp>
        <p:sp>
          <p:nvSpPr>
            <p:cNvPr id="980" name="모서리가 둥근 직사각형 14">
              <a:extLst>
                <a:ext uri="{FF2B5EF4-FFF2-40B4-BE49-F238E27FC236}">
                  <a16:creationId xmlns:a16="http://schemas.microsoft.com/office/drawing/2014/main" id="{15AC998A-5E30-6A46-2076-D293D61BCF0A}"/>
                </a:ext>
              </a:extLst>
            </p:cNvPr>
            <p:cNvSpPr/>
            <p:nvPr/>
          </p:nvSpPr>
          <p:spPr>
            <a:xfrm>
              <a:off x="1832004" y="86982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교육재정 지원현황</a:t>
              </a:r>
            </a:p>
          </p:txBody>
        </p:sp>
      </p:grpSp>
      <p:sp>
        <p:nvSpPr>
          <p:cNvPr id="973" name="화살표: 갈매기형 수장 972">
            <a:extLst>
              <a:ext uri="{FF2B5EF4-FFF2-40B4-BE49-F238E27FC236}">
                <a16:creationId xmlns:a16="http://schemas.microsoft.com/office/drawing/2014/main" id="{52BB0EF5-1515-5661-93F5-FC2CB6A8C7B9}"/>
              </a:ext>
            </a:extLst>
          </p:cNvPr>
          <p:cNvSpPr/>
          <p:nvPr/>
        </p:nvSpPr>
        <p:spPr>
          <a:xfrm>
            <a:off x="2849879" y="2407994"/>
            <a:ext cx="2621282" cy="788647"/>
          </a:xfrm>
          <a:prstGeom prst="chevron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3" name="왼쪽 중괄호 982">
            <a:extLst>
              <a:ext uri="{FF2B5EF4-FFF2-40B4-BE49-F238E27FC236}">
                <a16:creationId xmlns:a16="http://schemas.microsoft.com/office/drawing/2014/main" id="{4260D4C3-AC5E-2829-2357-F6332840F96E}"/>
              </a:ext>
            </a:extLst>
          </p:cNvPr>
          <p:cNvSpPr/>
          <p:nvPr/>
        </p:nvSpPr>
        <p:spPr>
          <a:xfrm rot="10800000">
            <a:off x="10926907" y="3360127"/>
            <a:ext cx="579293" cy="6157252"/>
          </a:xfrm>
          <a:prstGeom prst="leftBrace">
            <a:avLst>
              <a:gd name="adj1" fmla="val 8333"/>
              <a:gd name="adj2" fmla="val 49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38A8E070-660E-63EE-DFC9-6BFE845965D4}"/>
              </a:ext>
            </a:extLst>
          </p:cNvPr>
          <p:cNvSpPr/>
          <p:nvPr/>
        </p:nvSpPr>
        <p:spPr>
          <a:xfrm>
            <a:off x="624114" y="4762500"/>
            <a:ext cx="2121925" cy="788648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분석 배경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9EE64AA9-0600-25BA-65AA-F9AD3A3A5DCF}"/>
              </a:ext>
            </a:extLst>
          </p:cNvPr>
          <p:cNvSpPr/>
          <p:nvPr/>
        </p:nvSpPr>
        <p:spPr>
          <a:xfrm>
            <a:off x="625989" y="5989606"/>
            <a:ext cx="2121925" cy="78864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목표 설정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6A3F4C-20AD-9FCD-D1BA-C7EE8D6C41C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685077" y="5551148"/>
            <a:ext cx="1875" cy="43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C6A3B307-1454-ED08-4C93-F0CA3A778863}"/>
              </a:ext>
            </a:extLst>
          </p:cNvPr>
          <p:cNvSpPr/>
          <p:nvPr/>
        </p:nvSpPr>
        <p:spPr>
          <a:xfrm>
            <a:off x="533400" y="2407993"/>
            <a:ext cx="2426363" cy="78864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92E8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정의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7B98BCF7-675E-8DD2-DFCF-7AFFEFF24EE0}"/>
              </a:ext>
            </a:extLst>
          </p:cNvPr>
          <p:cNvSpPr/>
          <p:nvPr/>
        </p:nvSpPr>
        <p:spPr>
          <a:xfrm>
            <a:off x="14843760" y="2400373"/>
            <a:ext cx="2667000" cy="788647"/>
          </a:xfrm>
          <a:prstGeom prst="chevron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결과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F3142C-7A96-3B4D-7BDC-AF27ECDB324F}"/>
              </a:ext>
            </a:extLst>
          </p:cNvPr>
          <p:cNvCxnSpPr>
            <a:stCxn id="61" idx="2"/>
            <a:endCxn id="967" idx="0"/>
          </p:cNvCxnSpPr>
          <p:nvPr/>
        </p:nvCxnSpPr>
        <p:spPr>
          <a:xfrm>
            <a:off x="16175947" y="4775549"/>
            <a:ext cx="0" cy="3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7">
            <a:extLst>
              <a:ext uri="{FF2B5EF4-FFF2-40B4-BE49-F238E27FC236}">
                <a16:creationId xmlns:a16="http://schemas.microsoft.com/office/drawing/2014/main" id="{A0437FBB-ED50-DECC-B8B8-DD26D36FFA99}"/>
              </a:ext>
            </a:extLst>
          </p:cNvPr>
          <p:cNvSpPr/>
          <p:nvPr/>
        </p:nvSpPr>
        <p:spPr>
          <a:xfrm>
            <a:off x="625989" y="7256083"/>
            <a:ext cx="2121925" cy="78864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변수 설정</a:t>
            </a:r>
          </a:p>
        </p:txBody>
      </p:sp>
      <p:cxnSp>
        <p:nvCxnSpPr>
          <p:cNvPr id="981" name="직선 연결선 980">
            <a:extLst>
              <a:ext uri="{FF2B5EF4-FFF2-40B4-BE49-F238E27FC236}">
                <a16:creationId xmlns:a16="http://schemas.microsoft.com/office/drawing/2014/main" id="{2F622AE1-B8ED-2C95-7547-4DC7E9BBD391}"/>
              </a:ext>
            </a:extLst>
          </p:cNvPr>
          <p:cNvCxnSpPr/>
          <p:nvPr/>
        </p:nvCxnSpPr>
        <p:spPr>
          <a:xfrm>
            <a:off x="1681735" y="6797939"/>
            <a:ext cx="1875" cy="43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모서리가 둥근 직사각형 7">
            <a:extLst>
              <a:ext uri="{FF2B5EF4-FFF2-40B4-BE49-F238E27FC236}">
                <a16:creationId xmlns:a16="http://schemas.microsoft.com/office/drawing/2014/main" id="{A259F2E3-AD4C-3737-E630-89CC28DDE34C}"/>
              </a:ext>
            </a:extLst>
          </p:cNvPr>
          <p:cNvSpPr/>
          <p:nvPr/>
        </p:nvSpPr>
        <p:spPr>
          <a:xfrm>
            <a:off x="15114984" y="7942413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활용방향 제시</a:t>
            </a:r>
          </a:p>
        </p:txBody>
      </p:sp>
    </p:spTree>
    <p:extLst>
      <p:ext uri="{BB962C8B-B14F-4D97-AF65-F5344CB8AC3E}">
        <p14:creationId xmlns:p14="http://schemas.microsoft.com/office/powerpoint/2010/main" val="16669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1.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문제 정의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14" name="Object 2">
            <a:extLst>
              <a:ext uri="{FF2B5EF4-FFF2-40B4-BE49-F238E27FC236}">
                <a16:creationId xmlns:a16="http://schemas.microsoft.com/office/drawing/2014/main" id="{F94A4DCD-BE8E-ADDF-C250-4487632F5F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5810" y="-1168383"/>
            <a:ext cx="13497201" cy="15379348"/>
            <a:chOff x="7965810" y="-1168383"/>
            <a:chExt cx="13497201" cy="15379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424371" y="552147"/>
              <a:ext cx="8571331" cy="3162739"/>
              <a:chOff x="11424371" y="552147"/>
              <a:chExt cx="8571331" cy="316273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20000">
                <a:off x="11424371" y="552147"/>
                <a:ext cx="8571331" cy="316273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764857" y="-70902"/>
              <a:ext cx="7625087" cy="787196"/>
              <a:chOff x="10764857" y="-70902"/>
              <a:chExt cx="7625087" cy="7871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20000">
                <a:off x="10764857" y="-70902"/>
                <a:ext cx="7625087" cy="7871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63391" y="3733713"/>
              <a:ext cx="9796963" cy="6680282"/>
              <a:chOff x="8663391" y="3733713"/>
              <a:chExt cx="9796963" cy="66802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900000">
                <a:off x="8663391" y="3733713"/>
                <a:ext cx="9796963" cy="668028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18988" y="2558986"/>
              <a:ext cx="5664002" cy="660305"/>
              <a:chOff x="9818988" y="2558986"/>
              <a:chExt cx="5664002" cy="66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900000">
                <a:off x="9818988" y="2558986"/>
                <a:ext cx="5664002" cy="6603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7651" y="5463562"/>
              <a:ext cx="7046887" cy="778662"/>
              <a:chOff x="8257651" y="5463562"/>
              <a:chExt cx="7046887" cy="778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8257651" y="5463562"/>
                <a:ext cx="7046887" cy="77866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90989" y="5345418"/>
              <a:ext cx="10742857" cy="7169979"/>
              <a:chOff x="9790989" y="5345418"/>
              <a:chExt cx="10742857" cy="71699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9790989" y="5345418"/>
                <a:ext cx="10742857" cy="716997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48110" y="1210342"/>
            <a:ext cx="10640900" cy="7978800"/>
            <a:chOff x="1636856" y="1265151"/>
            <a:chExt cx="10640900" cy="79788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856" y="1265151"/>
              <a:ext cx="10640900" cy="7978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13048" y="3002888"/>
            <a:ext cx="1346667" cy="493714"/>
            <a:chOff x="2313048" y="3002888"/>
            <a:chExt cx="1346667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048" y="3002888"/>
              <a:ext cx="1346667" cy="493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762D7C-EA96-9B57-EE54-15260DD4F0E4}"/>
              </a:ext>
            </a:extLst>
          </p:cNvPr>
          <p:cNvSpPr txBox="1"/>
          <p:nvPr/>
        </p:nvSpPr>
        <p:spPr>
          <a:xfrm>
            <a:off x="2159825" y="3830256"/>
            <a:ext cx="10347252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코로나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장기화로 인해 교육격차에 대한 사회적 우려의 증가</a:t>
            </a:r>
            <a:endParaRPr lang="en-US" altLang="ko-KR" sz="2000" b="1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인한 학습 손실을 보충하지 못할 경우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GDP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1.5%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떨어질 수 있다는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OECD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경고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교육격차 해소를 위해 온라인 강의를 무료로 제공하는 등의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비대면적 지원이 있었지만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이는 교육격차 해소에 도움이 되지 않았다는 학생들의 반응과 여론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대면 프로그램을 모든 학교에서 시행하기에는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인력부족 등의 현실적인 어려움이 존재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따라서 본 분석을 통해 교육격차 해소 프로그램이 가장 필요한 서울의 구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프로그램을 우선 배치할 초등학교를 선정하고자 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B1313-F819-1C97-9B5C-B8EF5897C3DB}"/>
              </a:ext>
            </a:extLst>
          </p:cNvPr>
          <p:cNvSpPr txBox="1"/>
          <p:nvPr/>
        </p:nvSpPr>
        <p:spPr>
          <a:xfrm>
            <a:off x="2147310" y="2086570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1E5E7C-1E5B-0299-3ADA-5C4CD62AF501}"/>
              </a:ext>
            </a:extLst>
          </p:cNvPr>
          <p:cNvSpPr/>
          <p:nvPr/>
        </p:nvSpPr>
        <p:spPr>
          <a:xfrm>
            <a:off x="5151120" y="4072235"/>
            <a:ext cx="8595360" cy="4043065"/>
          </a:xfrm>
          <a:prstGeom prst="rect">
            <a:avLst/>
          </a:prstGeom>
          <a:solidFill>
            <a:srgbClr val="8084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49EE4-E02E-E2F5-67DB-10E9672F4057}"/>
              </a:ext>
            </a:extLst>
          </p:cNvPr>
          <p:cNvSpPr txBox="1"/>
          <p:nvPr/>
        </p:nvSpPr>
        <p:spPr>
          <a:xfrm>
            <a:off x="6986820" y="4773484"/>
            <a:ext cx="492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소외지수란</a:t>
            </a:r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9EB6-3200-765E-23F1-D2D2928FF1D0}"/>
              </a:ext>
            </a:extLst>
          </p:cNvPr>
          <p:cNvSpPr txBox="1"/>
          <p:nvPr/>
        </p:nvSpPr>
        <p:spPr>
          <a:xfrm>
            <a:off x="4876800" y="643890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교육 격차 원인을 바탕으로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자치구의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상대적인 교육 소외 정도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나타낸 척도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EBA07-0A63-4990-9689-AE0D473275E3}"/>
              </a:ext>
            </a:extLst>
          </p:cNvPr>
          <p:cNvSpPr/>
          <p:nvPr/>
        </p:nvSpPr>
        <p:spPr>
          <a:xfrm>
            <a:off x="8839200" y="5788254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1F3F08-E63B-739E-7CF9-17AA2B4CB2EF}"/>
              </a:ext>
            </a:extLst>
          </p:cNvPr>
          <p:cNvSpPr/>
          <p:nvPr/>
        </p:nvSpPr>
        <p:spPr>
          <a:xfrm>
            <a:off x="5334000" y="4255115"/>
            <a:ext cx="8229600" cy="3657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F61CD-6A74-870A-230A-A23AF9D53EDA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13F21B-8EDC-A592-4D99-ECDA22E3ADC4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5083F-4BE7-4A71-804F-427F5DF0CD98}"/>
                </a:ext>
              </a:extLst>
            </p:cNvPr>
            <p:cNvSpPr txBox="1"/>
            <p:nvPr/>
          </p:nvSpPr>
          <p:spPr>
            <a:xfrm>
              <a:off x="1193252" y="475539"/>
              <a:ext cx="86773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설정 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 소외지수 소개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5A58E9-D065-030E-0EEC-42AEDA022CA4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EE109E-27B5-67AB-1761-D74EF5D80B81}"/>
              </a:ext>
            </a:extLst>
          </p:cNvPr>
          <p:cNvSpPr txBox="1"/>
          <p:nvPr/>
        </p:nvSpPr>
        <p:spPr>
          <a:xfrm>
            <a:off x="1193252" y="2374285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 개발 필요성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7F265E3-566A-DE87-6058-5F514AB1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9DFBA-7F6F-9E47-1B17-BF59684DBB00}"/>
              </a:ext>
            </a:extLst>
          </p:cNvPr>
          <p:cNvSpPr txBox="1"/>
          <p:nvPr/>
        </p:nvSpPr>
        <p:spPr>
          <a:xfrm>
            <a:off x="2514600" y="3258173"/>
            <a:ext cx="960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「교육격차 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/>
              </a:rPr>
              <a:t>실증연구의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 체계적 분석」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박주호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/>
              </a:rPr>
              <a:t>백종면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한국교육문제연구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2019 </a:t>
            </a:r>
            <a:endParaRPr lang="ko-KR" altLang="en-US" sz="2000" b="1" u="sng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15BF3-45FB-2F9F-A89C-DFA48E23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3"/>
          <a:stretch/>
        </p:blipFill>
        <p:spPr>
          <a:xfrm>
            <a:off x="2590801" y="3794644"/>
            <a:ext cx="8153399" cy="4862402"/>
          </a:xfrm>
          <a:prstGeom prst="rect">
            <a:avLst/>
          </a:prstGeom>
          <a:ln>
            <a:solidFill>
              <a:srgbClr val="8084DA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0961A9-CB2E-ACFA-4336-432CDED63AD2}"/>
              </a:ext>
            </a:extLst>
          </p:cNvPr>
          <p:cNvCxnSpPr>
            <a:cxnSpLocks/>
          </p:cNvCxnSpPr>
          <p:nvPr/>
        </p:nvCxnSpPr>
        <p:spPr>
          <a:xfrm flipV="1">
            <a:off x="10515600" y="2705100"/>
            <a:ext cx="2895600" cy="2133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0DB532-1007-C980-ABC4-0106526E5697}"/>
              </a:ext>
            </a:extLst>
          </p:cNvPr>
          <p:cNvCxnSpPr>
            <a:cxnSpLocks/>
          </p:cNvCxnSpPr>
          <p:nvPr/>
        </p:nvCxnSpPr>
        <p:spPr>
          <a:xfrm>
            <a:off x="10515600" y="8217147"/>
            <a:ext cx="2895600" cy="14983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8AF8F0-CFA9-499B-748E-CD8E9252CF00}"/>
              </a:ext>
            </a:extLst>
          </p:cNvPr>
          <p:cNvGrpSpPr/>
          <p:nvPr/>
        </p:nvGrpSpPr>
        <p:grpSpPr>
          <a:xfrm>
            <a:off x="13335000" y="2654547"/>
            <a:ext cx="2362200" cy="7137153"/>
            <a:chOff x="1832003" y="3413758"/>
            <a:chExt cx="2124683" cy="607314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3F71432-8AD0-DC3E-C479-AF6C8D242B2E}"/>
                </a:ext>
              </a:extLst>
            </p:cNvPr>
            <p:cNvSpPr/>
            <p:nvPr/>
          </p:nvSpPr>
          <p:spPr>
            <a:xfrm>
              <a:off x="1832003" y="3413758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학생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만명당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사설학원 수</a:t>
              </a:r>
            </a:p>
          </p:txBody>
        </p:sp>
        <p:sp>
          <p:nvSpPr>
            <p:cNvPr id="9" name="모서리가 둥근 직사각형 10">
              <a:extLst>
                <a:ext uri="{FF2B5EF4-FFF2-40B4-BE49-F238E27FC236}">
                  <a16:creationId xmlns:a16="http://schemas.microsoft.com/office/drawing/2014/main" id="{4D92D7EE-167D-B563-F557-F75CDDD22EB6}"/>
                </a:ext>
              </a:extLst>
            </p:cNvPr>
            <p:cNvSpPr/>
            <p:nvPr/>
          </p:nvSpPr>
          <p:spPr>
            <a:xfrm>
              <a:off x="1834760" y="4294505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가정 평균소득</a:t>
              </a:r>
            </a:p>
          </p:txBody>
        </p:sp>
        <p:sp>
          <p:nvSpPr>
            <p:cNvPr id="10" name="모서리가 둥근 직사각형 12">
              <a:extLst>
                <a:ext uri="{FF2B5EF4-FFF2-40B4-BE49-F238E27FC236}">
                  <a16:creationId xmlns:a16="http://schemas.microsoft.com/office/drawing/2014/main" id="{FFEAF996-F210-7D0B-1634-35C5A5B8E429}"/>
                </a:ext>
              </a:extLst>
            </p:cNvPr>
            <p:cNvSpPr/>
            <p:nvPr/>
          </p:nvSpPr>
          <p:spPr>
            <a:xfrm>
              <a:off x="1834761" y="5175256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 소비지출</a:t>
              </a:r>
            </a:p>
          </p:txBody>
        </p:sp>
        <p:sp>
          <p:nvSpPr>
            <p:cNvPr id="11" name="모서리가 둥근 직사각형 14">
              <a:extLst>
                <a:ext uri="{FF2B5EF4-FFF2-40B4-BE49-F238E27FC236}">
                  <a16:creationId xmlns:a16="http://schemas.microsoft.com/office/drawing/2014/main" id="{1BDA310C-3EA6-5EC8-775E-B0D97E9CACAB}"/>
                </a:ext>
              </a:extLst>
            </p:cNvPr>
            <p:cNvSpPr/>
            <p:nvPr/>
          </p:nvSpPr>
          <p:spPr>
            <a:xfrm>
              <a:off x="1832006" y="6056004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저소득 한부모가족</a:t>
              </a:r>
            </a:p>
          </p:txBody>
        </p:sp>
        <p:sp>
          <p:nvSpPr>
            <p:cNvPr id="12" name="모서리가 둥근 직사각형 14">
              <a:extLst>
                <a:ext uri="{FF2B5EF4-FFF2-40B4-BE49-F238E27FC236}">
                  <a16:creationId xmlns:a16="http://schemas.microsoft.com/office/drawing/2014/main" id="{131C2D30-E7B6-C185-6162-F6C1EE6670FB}"/>
                </a:ext>
              </a:extLst>
            </p:cNvPr>
            <p:cNvSpPr/>
            <p:nvPr/>
          </p:nvSpPr>
          <p:spPr>
            <a:xfrm>
              <a:off x="1832005" y="7817500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교육환경 만족도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모서리가 둥근 직사각형 14">
              <a:extLst>
                <a:ext uri="{FF2B5EF4-FFF2-40B4-BE49-F238E27FC236}">
                  <a16:creationId xmlns:a16="http://schemas.microsoft.com/office/drawing/2014/main" id="{FDD143F9-6BAD-88E9-AD40-5EA1854CC2AC}"/>
                </a:ext>
              </a:extLst>
            </p:cNvPr>
            <p:cNvSpPr/>
            <p:nvPr/>
          </p:nvSpPr>
          <p:spPr>
            <a:xfrm>
              <a:off x="1832005" y="69367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다문화 가정 학생</a:t>
              </a:r>
            </a:p>
          </p:txBody>
        </p:sp>
        <p:sp>
          <p:nvSpPr>
            <p:cNvPr id="14" name="모서리가 둥근 직사각형 14">
              <a:extLst>
                <a:ext uri="{FF2B5EF4-FFF2-40B4-BE49-F238E27FC236}">
                  <a16:creationId xmlns:a16="http://schemas.microsoft.com/office/drawing/2014/main" id="{2CF0B4BF-AA83-4934-593B-B4708DBD3AE1}"/>
                </a:ext>
              </a:extLst>
            </p:cNvPr>
            <p:cNvSpPr/>
            <p:nvPr/>
          </p:nvSpPr>
          <p:spPr>
            <a:xfrm>
              <a:off x="1832004" y="86982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교육재정 지원현황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925446-66F1-4A46-76C4-77B4FEDA066A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EBC24-BD9A-CC92-B472-5D567758DA6A}"/>
              </a:ext>
            </a:extLst>
          </p:cNvPr>
          <p:cNvSpPr txBox="1"/>
          <p:nvPr/>
        </p:nvSpPr>
        <p:spPr>
          <a:xfrm>
            <a:off x="1193252" y="475539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AF6FE3-D6CA-A4BC-3261-DA85AC6FE6E8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6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2.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지표 설정 </a:t>
            </a:r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&amp;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5B7DBDD-7A9F-127E-8317-9712331321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1507</Words>
  <Application>Microsoft Office PowerPoint</Application>
  <PresentationFormat>사용자 지정</PresentationFormat>
  <Paragraphs>430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Symbol</vt:lpstr>
      <vt:lpstr>Aharoni</vt:lpstr>
      <vt:lpstr>Arial</vt:lpstr>
      <vt:lpstr>Wingdings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박정현</cp:lastModifiedBy>
  <cp:revision>27</cp:revision>
  <dcterms:created xsi:type="dcterms:W3CDTF">2022-10-19T11:04:26Z</dcterms:created>
  <dcterms:modified xsi:type="dcterms:W3CDTF">2022-10-20T05:53:51Z</dcterms:modified>
</cp:coreProperties>
</file>